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57" r:id="rId4"/>
    <p:sldId id="290" r:id="rId5"/>
    <p:sldId id="292" r:id="rId6"/>
    <p:sldId id="291" r:id="rId7"/>
    <p:sldId id="275" r:id="rId8"/>
    <p:sldId id="269" r:id="rId9"/>
    <p:sldId id="277" r:id="rId10"/>
    <p:sldId id="308" r:id="rId11"/>
    <p:sldId id="276" r:id="rId12"/>
    <p:sldId id="265" r:id="rId13"/>
    <p:sldId id="287" r:id="rId14"/>
    <p:sldId id="293" r:id="rId15"/>
    <p:sldId id="294" r:id="rId16"/>
    <p:sldId id="307" r:id="rId17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8">
          <p15:clr>
            <a:srgbClr val="A4A3A4"/>
          </p15:clr>
        </p15:guide>
        <p15:guide id="2" pos="29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8BAF"/>
    <a:srgbClr val="B5BBB7"/>
    <a:srgbClr val="A5735C"/>
    <a:srgbClr val="472214"/>
    <a:srgbClr val="532311"/>
    <a:srgbClr val="538C2E"/>
    <a:srgbClr val="8DB537"/>
    <a:srgbClr val="1AA0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5633" autoAdjust="0"/>
  </p:normalViewPr>
  <p:slideViewPr>
    <p:cSldViewPr>
      <p:cViewPr varScale="1">
        <p:scale>
          <a:sx n="82" d="100"/>
          <a:sy n="82" d="100"/>
        </p:scale>
        <p:origin x="1474" y="62"/>
      </p:cViewPr>
      <p:guideLst>
        <p:guide orient="horz" pos="2168"/>
        <p:guide pos="29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8538626-E953-44F0-9078-5BB3422B19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7A8E799-CE7E-4CDE-8113-18852EF1C11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A1A424C-DE18-4BE7-ACB8-0C82C63FAB19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35DC476F-8F1C-4144-B377-75F3CD7AED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50CC49CA-5E9B-462E-9986-9A7CE17C1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8EB43B-78FD-40ED-97DC-1BC4E57CAD8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610878B-002C-4A24-BD4D-3804692D22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3C931A3-9AE4-43D3-875C-434CC49633D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08814-0A4F-604A-847B-49FC82B21F4E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2019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8E95C5-450A-4CF6-A487-29A82DBF6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844DEE-30BD-4A5B-BE3D-B761777F2E2F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A281BC-217C-4129-B387-B38EAAA4E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0B130A-06D6-44CF-BE29-B32F593EC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AAFC86-093A-44DF-AFE6-8847E9FFEBD6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09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2A341E-ED2A-4BCB-B34C-9CC675599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81B042-DCA7-4ED2-94EB-BD5725876031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6743C8-6552-49E8-AF84-241D8CFB1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14339C-F516-4146-8FE0-6CCDEAC5A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CC3D91-1FC3-400B-9186-D426D26DDE0C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677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C21F7F-10BD-4FDC-BA8D-23646BCF8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13430C-9AD5-4FCE-99E8-C8517E5D5EE2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3C813A-6682-4534-827A-DC17F9B69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744183-977D-4D2C-9387-E538CA7EA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15FEC9-D570-4162-BDCB-D8FFF77F354A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522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4D5EB8-F61E-4E2A-929F-5EAA2391B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F1621A-F80C-4432-B04F-976F7CFD332E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687B66-A9E1-45A9-988D-292452CBC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126B8F-CD3E-4A95-9AF3-3A331911C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9AC69A-A67E-4F09-856E-5612C9B50035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3537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6AED1E-951A-4F63-AD4E-74AF1BB4D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57313F-1908-4593-B489-81927402A4C4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E469E1-149E-44C9-BE2A-ED6118E1B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6E034E-C336-4148-A97F-310F8FD39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F1E1EF-B596-4CA4-9357-BEE14B8B165A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840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8F7E3D-DC65-4B4D-8211-69F7C63E0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4859BC-C369-49AC-AF49-4A0EACCBD477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F691E1-83C5-4B2F-A036-63E3642BD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DA4F9F-E282-48FE-8F92-6F5945FA8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6A2BD3-FDB3-46AA-ADC5-7B38DF37D4AC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020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804070A1-34A0-4171-A52E-238C2F7EF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9C48EC-91BE-4852-9ACA-117875B1A7B0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BAC4CEAC-9584-403C-862A-A74415E9F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A646BEB1-4BD2-4E89-9D82-968F3CA3D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61E17C-29B3-47CD-86C6-2B44A39BDE0D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6788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5C5C9F47-ACCF-4ABE-9BB0-D02B1CA75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DCDE7F-3947-499D-A879-8F66A14171EA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F268EF1A-6D43-4C9F-865C-A61224C37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24D48D1A-BFD7-4F73-B2E7-8417E72CC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EB2322-1038-44C4-B254-A3028D010867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0956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508C2D68-3914-427B-A783-BAFBE626B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DED9A6-D101-490E-9734-75D5AE28E36F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58115145-CA26-48F4-98D3-89C138A9F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EB35595F-992A-46FE-82B6-469293CCA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0FDBB0-7CBA-4715-840A-E458B0D18AEB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5662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3F8D65CE-A32E-4F2C-900F-B9DDCE1A5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C79C5C-01AE-4B30-91F4-1AEC308E0B39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CF74EFBD-A73A-4085-BAB6-83B1A7DEE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1F94AB94-1089-49B1-90BC-9D09F132B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307CC4-B1CC-44C8-9C0E-F3208E0770D1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888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20E87EDA-AC2F-45C5-BFD9-0FBD93184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FB73E2-E8DC-4DE6-8F29-118C2D0A4887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A3696E8B-165D-412F-8C09-91A5C57FF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DE84494-A71C-44C2-8DB9-E6BB2BB28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815E0B-C1C9-4591-BFDF-FBA18F0365C4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003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5D2BF7-9EE0-4089-BE89-2E34AC637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44DD99-44A8-4BA4-9F45-BC447C8E6942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BF4C88-FC12-4B49-BC8F-A09EB4B67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C2C4F0-2351-4059-84D4-CDC243324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8E7606-092D-4168-A047-D037DCEE6C28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755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984974D7-3AB8-47A9-9656-A253463AB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B80DC-4DB7-4D54-848E-887CE2BBD9A1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2A788F12-3B81-49F2-9D92-8EED05F68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31DB793-1328-4980-991E-08182178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68D5DE-A321-4C8B-ADB0-33BBEEE80CA6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7128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B7181B-85F4-4A4E-B43C-2F223C4AE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CC660B-FCCC-4651-B5E5-2EC94E341ADC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A5846F-C2C9-4923-88C5-85F8026D2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BF9BA7-CBCD-4ECE-A366-76E80DAB2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C4C4B-49A4-4B74-877A-AC0E79BC49C5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1083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2AA010-0DCA-4524-8B61-B54850868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712381-83EF-4FBA-BD94-3C7893AA8819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4AD2ED-DB61-48B6-AF31-3E80245B0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234E63-FC93-47DB-BA6B-C09DD5DB5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F3F8E2-494B-4A04-AEDD-1B260A526A14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95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FA9232-BFF4-4457-A6D2-D3DCA753D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942EBD-1F76-42F7-802F-396F8E82CBCA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BC8FAC-2D7E-444A-A759-B7235C320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3F7A4B-9633-4670-A679-FC08927CF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6B4F93-4C22-43A8-A407-1599C1B2068C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95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F20AC5F-6484-4908-A8B1-3F286C2E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CE9DCD-3FAB-4737-8B04-6E3F65A18F9D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E0442E8D-907F-4EFA-9DE5-C92F2D741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CFF0B6C-457B-4C0D-9B8A-610A83543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85CC04-D1DB-4036-93FF-E4E5B997EA6A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687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B18D49A5-B6A8-40CB-B2CB-D41867CA4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309EB-5E00-412D-B963-86E181E35330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6716EB78-4D66-4444-9EA7-EB3697D79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9C0E24DD-B612-4D6F-9560-056402DFE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66FD5D-0C8B-4BDD-88E5-C69D344320DC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111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311AC88-3B73-4D40-B67B-B1A6C8557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E8BE50-5DE6-4CDD-A4F8-A614EBF76925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37D3496C-6B24-49B3-9D0E-9198B8640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88C8D47-3312-4249-8180-9AB994A7B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C576B-0A83-4910-801A-3F52679C390B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057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7749B87E-538C-4512-91FE-91BE9D099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BBC056-8941-4A6A-9D78-12EDC3AE22A7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6A2E4D5F-66E4-4D03-AEBB-CCDA32128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B406C930-AC50-4830-B860-468E5C32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C4A844-8291-4761-BE69-ED9E764A42AF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70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F2B56D13-E3F6-4900-A2E9-043519D98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FACC90-3ECF-495D-8959-F998765C85A6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280BE31C-00E7-4F3B-B8DE-FD7F06394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A77F918C-A3D0-4F68-BAAB-4A58510E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4F1E9D-7CAC-4AA3-B803-3DA6AA975A02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699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47E6F251-CC29-4147-85D8-006F43EC5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3D0E6-E3EE-4FCF-BEEA-583AE5AD430B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81B91452-8373-4D9A-95B0-2682F186E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7077143C-75EE-440B-94ED-BD849A5C7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DD985-5FFA-48C8-B90E-897AFA1FE3A1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013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FBA23233-5926-48E8-B617-21C9821250D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E1827E39-99B0-4BE0-88C4-FE9AEA2D20A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852FCC-B019-4F0E-BA3F-51375A77A7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9BDDC6D9-10C5-4A9C-A9BE-5F5CA3BC0371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1304D2-8EBB-4FFE-8CCB-201B52F8AC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4878F1-93AE-4A3B-96C2-36E5021AD0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D41D5FBC-D259-412A-B812-B2AB6BFA08A1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81337156-844E-401E-B193-558C63BC4EF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3197A3BB-41F9-440E-BCA5-3E0AD8534C0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0846ED-1837-4AFB-B5D8-9C08E6FD73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A4079127-0144-4F4C-B73D-3CBF95B0E423}" type="datetimeFigureOut">
              <a:rPr lang="zh-CN" altLang="en-US"/>
              <a:pPr>
                <a:defRPr/>
              </a:pPr>
              <a:t>2020/9/9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A35AA0-2ED2-486B-86C0-7116D89302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004C4B-2AE9-4F65-AAF5-5204493E30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38A53C4-26DA-48C7-AB09-6BAFE6F3A812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8B667B5-45D7-44E1-B184-9A5DB8123F63}"/>
              </a:ext>
            </a:extLst>
          </p:cNvPr>
          <p:cNvSpPr/>
          <p:nvPr/>
        </p:nvSpPr>
        <p:spPr bwMode="auto">
          <a:xfrm>
            <a:off x="1119188" y="2143125"/>
            <a:ext cx="7007225" cy="2303463"/>
          </a:xfrm>
          <a:prstGeom prst="rect">
            <a:avLst/>
          </a:prstGeom>
          <a:solidFill>
            <a:srgbClr val="472214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2" tIns="34281" rIns="68562" bIns="34281" anchor="ctr"/>
          <a:lstStyle/>
          <a:p>
            <a:pPr algn="ctr" eaLnBrk="1" hangingPunct="1">
              <a:defRPr/>
            </a:pP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hape 74">
            <a:extLst>
              <a:ext uri="{FF2B5EF4-FFF2-40B4-BE49-F238E27FC236}">
                <a16:creationId xmlns:a16="http://schemas.microsoft.com/office/drawing/2014/main" id="{B18B2C1B-A4A1-4C61-AAE0-F279A88D5727}"/>
              </a:ext>
            </a:extLst>
          </p:cNvPr>
          <p:cNvSpPr txBox="1"/>
          <p:nvPr/>
        </p:nvSpPr>
        <p:spPr>
          <a:xfrm>
            <a:off x="2341563" y="2582863"/>
            <a:ext cx="4679950" cy="854075"/>
          </a:xfrm>
          <a:prstGeom prst="rect">
            <a:avLst/>
          </a:prstGeom>
          <a:ln w="3175">
            <a:miter lim="400000"/>
          </a:ln>
        </p:spPr>
        <p:txBody>
          <a:bodyPr lIns="38100" tIns="38100" rIns="38100" bIns="38100">
            <a:normAutofit/>
          </a:bodyPr>
          <a:lstStyle>
            <a:lvl1pPr defTabSz="8255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indent="228600" defTabSz="82550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indent="457200" defTabSz="8255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indent="685800" defTabSz="8255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indent="914400" defTabSz="8255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457200" indent="914400" defTabSz="8255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914400" indent="914400" defTabSz="8255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1371600" indent="914400" defTabSz="8255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1828800" indent="914400" defTabSz="8255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3800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+mn-ea"/>
              </a:rPr>
              <a:t>区块链工作室介绍</a:t>
            </a:r>
            <a:endParaRPr lang="en-US" altLang="zh-CN" sz="3800" b="1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Roboto Bold"/>
              <a:ea typeface="微软雅黑" panose="020B0503020204020204" pitchFamily="34" charset="-122"/>
              <a:cs typeface="Roboto Bold"/>
              <a:sym typeface="Roboto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685B90-F525-4DE4-BB42-D0AB263588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3663" y="3267075"/>
            <a:ext cx="15557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区块链工作室</a:t>
            </a:r>
          </a:p>
        </p:txBody>
      </p:sp>
      <p:grpSp>
        <p:nvGrpSpPr>
          <p:cNvPr id="4101" name="组合 15">
            <a:extLst>
              <a:ext uri="{FF2B5EF4-FFF2-40B4-BE49-F238E27FC236}">
                <a16:creationId xmlns:a16="http://schemas.microsoft.com/office/drawing/2014/main" id="{C267CB2B-C143-4237-A16F-4C1140B861C9}"/>
              </a:ext>
            </a:extLst>
          </p:cNvPr>
          <p:cNvGrpSpPr>
            <a:grpSpLocks/>
          </p:cNvGrpSpPr>
          <p:nvPr/>
        </p:nvGrpSpPr>
        <p:grpSpPr bwMode="auto">
          <a:xfrm>
            <a:off x="3171825" y="3635375"/>
            <a:ext cx="2884488" cy="369888"/>
            <a:chOff x="1811867" y="3185013"/>
            <a:chExt cx="4035239" cy="416455"/>
          </a:xfrm>
        </p:grpSpPr>
        <p:sp>
          <p:nvSpPr>
            <p:cNvPr id="7" name="圆角矩形 6">
              <a:extLst>
                <a:ext uri="{FF2B5EF4-FFF2-40B4-BE49-F238E27FC236}">
                  <a16:creationId xmlns:a16="http://schemas.microsoft.com/office/drawing/2014/main" id="{CF135B09-71CF-407F-8AC3-019E3414BF94}"/>
                </a:ext>
              </a:extLst>
            </p:cNvPr>
            <p:cNvSpPr/>
            <p:nvPr/>
          </p:nvSpPr>
          <p:spPr bwMode="auto">
            <a:xfrm>
              <a:off x="1835696" y="3213522"/>
              <a:ext cx="4011410" cy="387946"/>
            </a:xfrm>
            <a:prstGeom prst="roundRect">
              <a:avLst>
                <a:gd name="adj" fmla="val 4227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innerShdw blurRad="63500" dist="127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/>
            </a:p>
          </p:txBody>
        </p:sp>
        <p:grpSp>
          <p:nvGrpSpPr>
            <p:cNvPr id="3" name="组合 106">
              <a:extLst>
                <a:ext uri="{FF2B5EF4-FFF2-40B4-BE49-F238E27FC236}">
                  <a16:creationId xmlns:a16="http://schemas.microsoft.com/office/drawing/2014/main" id="{A1110A77-9FCD-4C85-B371-AB135D79D169}"/>
                </a:ext>
              </a:extLst>
            </p:cNvPr>
            <p:cNvGrpSpPr/>
            <p:nvPr/>
          </p:nvGrpSpPr>
          <p:grpSpPr bwMode="auto">
            <a:xfrm>
              <a:off x="1811867" y="3185013"/>
              <a:ext cx="559645" cy="416455"/>
              <a:chOff x="899592" y="2377261"/>
              <a:chExt cx="720079" cy="574619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圆角矩形 8">
                <a:extLst>
                  <a:ext uri="{FF2B5EF4-FFF2-40B4-BE49-F238E27FC236}">
                    <a16:creationId xmlns:a16="http://schemas.microsoft.com/office/drawing/2014/main" id="{51248B32-2F47-41DD-B386-02B6D4BD0B68}"/>
                  </a:ext>
                </a:extLst>
              </p:cNvPr>
              <p:cNvSpPr/>
              <p:nvPr/>
            </p:nvSpPr>
            <p:spPr>
              <a:xfrm>
                <a:off x="899592" y="2377261"/>
                <a:ext cx="720079" cy="574619"/>
              </a:xfrm>
              <a:prstGeom prst="roundRect">
                <a:avLst>
                  <a:gd name="adj" fmla="val 42270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zh-CN" altLang="en-US">
                  <a:solidFill>
                    <a:srgbClr val="C00000"/>
                  </a:solidFill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圆角矩形 9">
                <a:extLst>
                  <a:ext uri="{FF2B5EF4-FFF2-40B4-BE49-F238E27FC236}">
                    <a16:creationId xmlns:a16="http://schemas.microsoft.com/office/drawing/2014/main" id="{6F23353B-1808-4636-8456-3BD5AD13A760}"/>
                  </a:ext>
                </a:extLst>
              </p:cNvPr>
              <p:cNvSpPr/>
              <p:nvPr/>
            </p:nvSpPr>
            <p:spPr>
              <a:xfrm>
                <a:off x="920239" y="2397813"/>
                <a:ext cx="681257" cy="533517"/>
              </a:xfrm>
              <a:prstGeom prst="roundRect">
                <a:avLst>
                  <a:gd name="adj" fmla="val 42270"/>
                </a:avLst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zh-CN" altLang="en-US">
                  <a:solidFill>
                    <a:srgbClr val="C00000"/>
                  </a:solidFill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1" name="矩形 259">
            <a:extLst>
              <a:ext uri="{FF2B5EF4-FFF2-40B4-BE49-F238E27FC236}">
                <a16:creationId xmlns:a16="http://schemas.microsoft.com/office/drawing/2014/main" id="{B979E06B-F078-4DE7-8BF2-DEF1D7E319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763" y="3686175"/>
            <a:ext cx="1733550" cy="30638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汇报人：</a:t>
            </a:r>
            <a:r>
              <a:rPr lang="zh-CN" altLang="en-US" sz="1400" b="1" cap="all" noProof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刘明哲</a:t>
            </a:r>
            <a:endParaRPr lang="zh-CN" altLang="en-US" sz="1400" cap="all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Box 5" hidden="1">
            <a:extLst>
              <a:ext uri="{FF2B5EF4-FFF2-40B4-BE49-F238E27FC236}">
                <a16:creationId xmlns:a16="http://schemas.microsoft.com/office/drawing/2014/main" id="{993A5BFF-CAF6-4EF4-933E-A4D88CC6D2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925" y="1954213"/>
            <a:ext cx="1943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2291" name="矩形 6" hidden="1">
            <a:extLst>
              <a:ext uri="{FF2B5EF4-FFF2-40B4-BE49-F238E27FC236}">
                <a16:creationId xmlns:a16="http://schemas.microsoft.com/office/drawing/2014/main" id="{C22A9D32-FAC4-475F-9D77-A005286B21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925" y="3025775"/>
            <a:ext cx="147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2292" name="矩形 7" hidden="1">
            <a:extLst>
              <a:ext uri="{FF2B5EF4-FFF2-40B4-BE49-F238E27FC236}">
                <a16:creationId xmlns:a16="http://schemas.microsoft.com/office/drawing/2014/main" id="{C6B6ADAA-5FD6-49FB-A235-085377E61B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4240213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2293" name="矩形 8" hidden="1">
            <a:extLst>
              <a:ext uri="{FF2B5EF4-FFF2-40B4-BE49-F238E27FC236}">
                <a16:creationId xmlns:a16="http://schemas.microsoft.com/office/drawing/2014/main" id="{B471D316-0F8A-447D-9A36-4FCC78047A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5526088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4E5CA162-F421-45B8-B057-A83E06C29A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2113" y="2397125"/>
            <a:ext cx="2378075" cy="130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lvl="1" eaLnBrk="1" hangingPunct="1">
              <a:spcBef>
                <a:spcPct val="0"/>
              </a:spcBef>
              <a:buFontTx/>
              <a:buNone/>
            </a:pPr>
            <a:r>
              <a:rPr lang="zh-CN" altLang="en-US" sz="1900" b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>
                <a:solidFill>
                  <a:srgbClr val="A5735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en-US" altLang="zh-CN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eaLnBrk="1" hangingPunct="1">
              <a:spcBef>
                <a:spcPct val="0"/>
              </a:spcBef>
              <a:buFontTx/>
              <a:buNone/>
            </a:pPr>
            <a:r>
              <a:rPr lang="zh-CN" altLang="en-US" sz="5000">
                <a:solidFill>
                  <a:srgbClr val="F0D0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zh-CN" sz="3200">
                <a:solidFill>
                  <a:srgbClr val="53535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zh-CN" sz="5000">
              <a:solidFill>
                <a:srgbClr val="53535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0A1E7E22-402A-4914-B84B-7824A2AB10B0}"/>
              </a:ext>
            </a:extLst>
          </p:cNvPr>
          <p:cNvCxnSpPr/>
          <p:nvPr/>
        </p:nvCxnSpPr>
        <p:spPr>
          <a:xfrm flipV="1">
            <a:off x="4013200" y="1974850"/>
            <a:ext cx="0" cy="19970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7B2971A-7121-422C-9457-F98933FC4DC6}"/>
              </a:ext>
            </a:extLst>
          </p:cNvPr>
          <p:cNvSpPr txBox="1"/>
          <p:nvPr/>
        </p:nvSpPr>
        <p:spPr>
          <a:xfrm>
            <a:off x="2249488" y="3625850"/>
            <a:ext cx="1270000" cy="3460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2250" noProof="1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Arial" panose="020B0604020202020204" pitchFamily="34" charset="0"/>
              </a:rPr>
              <a:t>PART 03</a:t>
            </a:r>
            <a:endParaRPr lang="zh-CN" altLang="en-US" sz="2250" noProof="1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5300A19-76F1-480A-8AC1-E77BDA7331AC}"/>
              </a:ext>
            </a:extLst>
          </p:cNvPr>
          <p:cNvGrpSpPr/>
          <p:nvPr/>
        </p:nvGrpSpPr>
        <p:grpSpPr>
          <a:xfrm>
            <a:off x="2041782" y="1937739"/>
            <a:ext cx="1477008" cy="147700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" name="同心圆 4">
              <a:extLst>
                <a:ext uri="{FF2B5EF4-FFF2-40B4-BE49-F238E27FC236}">
                  <a16:creationId xmlns:a16="http://schemas.microsoft.com/office/drawing/2014/main" id="{AEB4697B-BC04-422B-BB3E-49F6422974D2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noProof="1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65B6A5C6-71A7-466F-8CAD-A865FEB49CBE}"/>
                </a:ext>
              </a:extLst>
            </p:cNvPr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noProof="1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75" name="TextBox 13">
            <a:extLst>
              <a:ext uri="{FF2B5EF4-FFF2-40B4-BE49-F238E27FC236}">
                <a16:creationId xmlns:a16="http://schemas.microsoft.com/office/drawing/2014/main" id="{EF718231-4432-495F-BE6E-4197352903D9}"/>
              </a:ext>
            </a:extLst>
          </p:cNvPr>
          <p:cNvSpPr txBox="1"/>
          <p:nvPr/>
        </p:nvSpPr>
        <p:spPr>
          <a:xfrm>
            <a:off x="2224088" y="2170113"/>
            <a:ext cx="1268412" cy="108108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7030" b="1" noProof="1">
                <a:solidFill>
                  <a:srgbClr val="472214"/>
                </a:solidFill>
                <a:ea typeface="+mj-ea"/>
                <a:cs typeface="Arial" panose="020B0604020202020204" pitchFamily="34" charset="0"/>
              </a:rPr>
              <a:t>03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7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Box 5" hidden="1">
            <a:extLst>
              <a:ext uri="{FF2B5EF4-FFF2-40B4-BE49-F238E27FC236}">
                <a16:creationId xmlns:a16="http://schemas.microsoft.com/office/drawing/2014/main" id="{420F1E4F-D519-264D-945A-95B64D0B7D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925" y="1954213"/>
            <a:ext cx="1943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4339" name="矩形 6" hidden="1">
            <a:extLst>
              <a:ext uri="{FF2B5EF4-FFF2-40B4-BE49-F238E27FC236}">
                <a16:creationId xmlns:a16="http://schemas.microsoft.com/office/drawing/2014/main" id="{01D3A5FA-1CE4-9C4C-BAA5-534942E2B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925" y="3025775"/>
            <a:ext cx="147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4340" name="矩形 7" hidden="1">
            <a:extLst>
              <a:ext uri="{FF2B5EF4-FFF2-40B4-BE49-F238E27FC236}">
                <a16:creationId xmlns:a16="http://schemas.microsoft.com/office/drawing/2014/main" id="{19D6D0E9-0743-0144-9FDE-9438155A22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4240213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4341" name="矩形 8" hidden="1">
            <a:extLst>
              <a:ext uri="{FF2B5EF4-FFF2-40B4-BE49-F238E27FC236}">
                <a16:creationId xmlns:a16="http://schemas.microsoft.com/office/drawing/2014/main" id="{EB748097-07D2-C446-A26A-91B0FAE506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5526088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4342" name="矩形 6">
            <a:extLst>
              <a:ext uri="{FF2B5EF4-FFF2-40B4-BE49-F238E27FC236}">
                <a16:creationId xmlns:a16="http://schemas.microsoft.com/office/drawing/2014/main" id="{BAD6F4CC-DE9B-8549-BBE1-42D4AC51A9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188" y="285750"/>
            <a:ext cx="667682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区块链底层创新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隐私保护终极解决方案</a:t>
            </a:r>
          </a:p>
        </p:txBody>
      </p:sp>
      <p:sp>
        <p:nvSpPr>
          <p:cNvPr id="66" name="燕尾形 65">
            <a:extLst>
              <a:ext uri="{FF2B5EF4-FFF2-40B4-BE49-F238E27FC236}">
                <a16:creationId xmlns:a16="http://schemas.microsoft.com/office/drawing/2014/main" id="{BC689FD0-746F-A745-8B71-82BC16755003}"/>
              </a:ext>
            </a:extLst>
          </p:cNvPr>
          <p:cNvSpPr/>
          <p:nvPr/>
        </p:nvSpPr>
        <p:spPr>
          <a:xfrm>
            <a:off x="467543" y="2117641"/>
            <a:ext cx="4440337" cy="908422"/>
          </a:xfrm>
          <a:prstGeom prst="chevron">
            <a:avLst>
              <a:gd name="adj" fmla="val 35185"/>
            </a:avLst>
          </a:prstGeom>
          <a:solidFill>
            <a:srgbClr val="FF000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第一阶段</a:t>
            </a:r>
            <a:endParaRPr lang="en-US" altLang="zh-CN" b="1" spc="-8" dirty="0">
              <a:solidFill>
                <a:schemeClr val="tx1">
                  <a:lumMod val="65000"/>
                  <a:lumOff val="3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ctr"/>
            <a:r>
              <a:rPr lang="zh-CN" altLang="en-US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区块链</a:t>
            </a:r>
            <a:r>
              <a:rPr lang="en-US" altLang="zh-CN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+</a:t>
            </a:r>
            <a:r>
              <a:rPr lang="zh-CN" altLang="en-US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零知识证明</a:t>
            </a:r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109BFC78-3826-5948-89CD-FA7823F4C59E}"/>
              </a:ext>
            </a:extLst>
          </p:cNvPr>
          <p:cNvSpPr/>
          <p:nvPr/>
        </p:nvSpPr>
        <p:spPr>
          <a:xfrm>
            <a:off x="899592" y="980728"/>
            <a:ext cx="7272808" cy="773971"/>
          </a:xfrm>
          <a:prstGeom prst="round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100" dirty="0">
                <a:solidFill>
                  <a:schemeClr val="tx1"/>
                </a:solidFill>
              </a:rPr>
              <a:t>零知识证明</a:t>
            </a:r>
            <a:r>
              <a:rPr kumimoji="1" lang="en-US" altLang="zh-CN" sz="2100" dirty="0">
                <a:solidFill>
                  <a:schemeClr val="tx1"/>
                </a:solidFill>
              </a:rPr>
              <a:t>(zero-knowledge proof)</a:t>
            </a:r>
            <a:r>
              <a:rPr kumimoji="1" lang="zh-CN" altLang="en-US" sz="2100" dirty="0">
                <a:solidFill>
                  <a:schemeClr val="tx1"/>
                </a:solidFill>
              </a:rPr>
              <a:t>可以让证明者在不透漏任何有用信息的前提下，使验证者相信某个论断的正确性。</a:t>
            </a: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891AD986-6B67-1946-A73E-56ACFD30A2B1}"/>
              </a:ext>
            </a:extLst>
          </p:cNvPr>
          <p:cNvSpPr>
            <a:spLocks/>
          </p:cNvSpPr>
          <p:nvPr/>
        </p:nvSpPr>
        <p:spPr>
          <a:xfrm>
            <a:off x="366810" y="3096357"/>
            <a:ext cx="4440336" cy="2534661"/>
          </a:xfrm>
          <a:prstGeom prst="roundRect">
            <a:avLst>
              <a:gd name="adj" fmla="val 0"/>
            </a:avLst>
          </a:prstGeom>
          <a:solidFill>
            <a:srgbClr val="E62129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800" b="1" spc="-8" dirty="0">
              <a:solidFill>
                <a:schemeClr val="tx1">
                  <a:lumMod val="65000"/>
                  <a:lumOff val="3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72" name="圆角矩形 71">
            <a:extLst>
              <a:ext uri="{FF2B5EF4-FFF2-40B4-BE49-F238E27FC236}">
                <a16:creationId xmlns:a16="http://schemas.microsoft.com/office/drawing/2014/main" id="{B7AB632A-BD64-5244-A61A-9DAA5F2C94CA}"/>
              </a:ext>
            </a:extLst>
          </p:cNvPr>
          <p:cNvSpPr>
            <a:spLocks/>
          </p:cNvSpPr>
          <p:nvPr/>
        </p:nvSpPr>
        <p:spPr>
          <a:xfrm>
            <a:off x="485646" y="3781203"/>
            <a:ext cx="1438112" cy="502478"/>
          </a:xfrm>
          <a:prstGeom prst="roundRect">
            <a:avLst>
              <a:gd name="adj" fmla="val 0"/>
            </a:avLst>
          </a:prstGeom>
          <a:solidFill>
            <a:srgbClr val="E62129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被少数人掌握</a:t>
            </a:r>
            <a:endParaRPr lang="en-US" altLang="zh-CN" sz="1600" spc="-8" dirty="0">
              <a:solidFill>
                <a:schemeClr val="tx1">
                  <a:lumMod val="50000"/>
                  <a:lumOff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73" name="圆角矩形 72">
            <a:extLst>
              <a:ext uri="{FF2B5EF4-FFF2-40B4-BE49-F238E27FC236}">
                <a16:creationId xmlns:a16="http://schemas.microsoft.com/office/drawing/2014/main" id="{A033B654-335A-8C40-9570-62A331D4F409}"/>
              </a:ext>
            </a:extLst>
          </p:cNvPr>
          <p:cNvSpPr>
            <a:spLocks/>
          </p:cNvSpPr>
          <p:nvPr/>
        </p:nvSpPr>
        <p:spPr>
          <a:xfrm>
            <a:off x="1979578" y="3781725"/>
            <a:ext cx="1346464" cy="502478"/>
          </a:xfrm>
          <a:prstGeom prst="roundRect">
            <a:avLst>
              <a:gd name="adj" fmla="val 0"/>
            </a:avLst>
          </a:prstGeom>
          <a:solidFill>
            <a:srgbClr val="E62129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隐私保护难</a:t>
            </a:r>
            <a:endParaRPr lang="en-US" altLang="zh-CN" sz="1600" spc="-8" dirty="0">
              <a:solidFill>
                <a:schemeClr val="tx1">
                  <a:lumMod val="50000"/>
                  <a:lumOff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77" name="圆角矩形 76">
            <a:extLst>
              <a:ext uri="{FF2B5EF4-FFF2-40B4-BE49-F238E27FC236}">
                <a16:creationId xmlns:a16="http://schemas.microsoft.com/office/drawing/2014/main" id="{1D9C3F74-8FC7-7A4D-8061-367F84BB61FF}"/>
              </a:ext>
            </a:extLst>
          </p:cNvPr>
          <p:cNvSpPr>
            <a:spLocks/>
          </p:cNvSpPr>
          <p:nvPr/>
        </p:nvSpPr>
        <p:spPr>
          <a:xfrm>
            <a:off x="463929" y="4385900"/>
            <a:ext cx="4246095" cy="502478"/>
          </a:xfrm>
          <a:prstGeom prst="roundRect">
            <a:avLst>
              <a:gd name="adj" fmla="val 0"/>
            </a:avLst>
          </a:prstGeom>
          <a:solidFill>
            <a:srgbClr val="E62129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spc="-8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Elgamal</a:t>
            </a:r>
            <a:r>
              <a:rPr lang="zh-CN" altLang="en-US" sz="28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非对称加密</a:t>
            </a:r>
            <a:endParaRPr lang="en-US" altLang="zh-CN" sz="2800" b="1" spc="-8" dirty="0">
              <a:solidFill>
                <a:schemeClr val="tx1">
                  <a:lumMod val="65000"/>
                  <a:lumOff val="3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78" name="圆角矩形 77">
            <a:extLst>
              <a:ext uri="{FF2B5EF4-FFF2-40B4-BE49-F238E27FC236}">
                <a16:creationId xmlns:a16="http://schemas.microsoft.com/office/drawing/2014/main" id="{50D816AC-258A-AA40-BDA4-ED56BD451125}"/>
              </a:ext>
            </a:extLst>
          </p:cNvPr>
          <p:cNvSpPr>
            <a:spLocks/>
          </p:cNvSpPr>
          <p:nvPr/>
        </p:nvSpPr>
        <p:spPr>
          <a:xfrm>
            <a:off x="485646" y="3177761"/>
            <a:ext cx="4246095" cy="502478"/>
          </a:xfrm>
          <a:prstGeom prst="roundRect">
            <a:avLst>
              <a:gd name="adj" fmla="val 0"/>
            </a:avLst>
          </a:prstGeom>
          <a:solidFill>
            <a:srgbClr val="E62129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Pedersen commitment</a:t>
            </a:r>
          </a:p>
        </p:txBody>
      </p:sp>
      <p:sp>
        <p:nvSpPr>
          <p:cNvPr id="79" name="圆角矩形 78">
            <a:extLst>
              <a:ext uri="{FF2B5EF4-FFF2-40B4-BE49-F238E27FC236}">
                <a16:creationId xmlns:a16="http://schemas.microsoft.com/office/drawing/2014/main" id="{FB37928F-B6D4-EA4C-80FC-F78068852119}"/>
              </a:ext>
            </a:extLst>
          </p:cNvPr>
          <p:cNvSpPr>
            <a:spLocks/>
          </p:cNvSpPr>
          <p:nvPr/>
        </p:nvSpPr>
        <p:spPr>
          <a:xfrm>
            <a:off x="3385277" y="3782169"/>
            <a:ext cx="1346464" cy="502478"/>
          </a:xfrm>
          <a:prstGeom prst="roundRect">
            <a:avLst>
              <a:gd name="adj" fmla="val 0"/>
            </a:avLst>
          </a:prstGeom>
          <a:solidFill>
            <a:srgbClr val="E62129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信息不对等</a:t>
            </a:r>
            <a:endParaRPr lang="en-US" altLang="zh-CN" sz="1600" spc="-8" dirty="0">
              <a:solidFill>
                <a:schemeClr val="tx1">
                  <a:lumMod val="50000"/>
                  <a:lumOff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80" name="圆角矩形 79">
            <a:extLst>
              <a:ext uri="{FF2B5EF4-FFF2-40B4-BE49-F238E27FC236}">
                <a16:creationId xmlns:a16="http://schemas.microsoft.com/office/drawing/2014/main" id="{4D494621-C152-2A4F-9AED-9FB79ABA1E1C}"/>
              </a:ext>
            </a:extLst>
          </p:cNvPr>
          <p:cNvSpPr>
            <a:spLocks/>
          </p:cNvSpPr>
          <p:nvPr/>
        </p:nvSpPr>
        <p:spPr>
          <a:xfrm>
            <a:off x="463929" y="4989342"/>
            <a:ext cx="1438112" cy="502478"/>
          </a:xfrm>
          <a:prstGeom prst="roundRect">
            <a:avLst>
              <a:gd name="adj" fmla="val 0"/>
            </a:avLst>
          </a:prstGeom>
          <a:solidFill>
            <a:srgbClr val="E62129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数据可追溯</a:t>
            </a:r>
            <a:endParaRPr lang="en-US" altLang="zh-CN" sz="1600" spc="-8" dirty="0">
              <a:solidFill>
                <a:schemeClr val="tx1">
                  <a:lumMod val="50000"/>
                  <a:lumOff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81" name="圆角矩形 80">
            <a:extLst>
              <a:ext uri="{FF2B5EF4-FFF2-40B4-BE49-F238E27FC236}">
                <a16:creationId xmlns:a16="http://schemas.microsoft.com/office/drawing/2014/main" id="{37446EAB-6FA0-DB46-8359-91FD7CEBDEE1}"/>
              </a:ext>
            </a:extLst>
          </p:cNvPr>
          <p:cNvSpPr>
            <a:spLocks/>
          </p:cNvSpPr>
          <p:nvPr/>
        </p:nvSpPr>
        <p:spPr>
          <a:xfrm>
            <a:off x="1979578" y="4989342"/>
            <a:ext cx="1346464" cy="502478"/>
          </a:xfrm>
          <a:prstGeom prst="roundRect">
            <a:avLst>
              <a:gd name="adj" fmla="val 0"/>
            </a:avLst>
          </a:prstGeom>
          <a:solidFill>
            <a:srgbClr val="E62129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用户平等</a:t>
            </a:r>
            <a:endParaRPr lang="en-US" altLang="zh-CN" sz="1600" spc="-8" dirty="0">
              <a:solidFill>
                <a:schemeClr val="tx1">
                  <a:lumMod val="50000"/>
                  <a:lumOff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82" name="圆角矩形 81">
            <a:extLst>
              <a:ext uri="{FF2B5EF4-FFF2-40B4-BE49-F238E27FC236}">
                <a16:creationId xmlns:a16="http://schemas.microsoft.com/office/drawing/2014/main" id="{61CA0632-319C-2945-98FB-907B81CFB5E3}"/>
              </a:ext>
            </a:extLst>
          </p:cNvPr>
          <p:cNvSpPr>
            <a:spLocks/>
          </p:cNvSpPr>
          <p:nvPr/>
        </p:nvSpPr>
        <p:spPr>
          <a:xfrm>
            <a:off x="3385278" y="4989342"/>
            <a:ext cx="1346464" cy="502478"/>
          </a:xfrm>
          <a:prstGeom prst="roundRect">
            <a:avLst>
              <a:gd name="adj" fmla="val 0"/>
            </a:avLst>
          </a:prstGeom>
          <a:solidFill>
            <a:srgbClr val="E62129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可监管控制</a:t>
            </a:r>
            <a:endParaRPr lang="en-US" altLang="zh-CN" sz="1600" spc="-8" dirty="0">
              <a:solidFill>
                <a:schemeClr val="tx1">
                  <a:lumMod val="50000"/>
                  <a:lumOff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91" name="燕尾形 90">
            <a:extLst>
              <a:ext uri="{FF2B5EF4-FFF2-40B4-BE49-F238E27FC236}">
                <a16:creationId xmlns:a16="http://schemas.microsoft.com/office/drawing/2014/main" id="{9DCE2FA5-877B-B641-8792-5EFD1B88D7B1}"/>
              </a:ext>
            </a:extLst>
          </p:cNvPr>
          <p:cNvSpPr/>
          <p:nvPr/>
        </p:nvSpPr>
        <p:spPr>
          <a:xfrm>
            <a:off x="4940467" y="2115020"/>
            <a:ext cx="2698549" cy="905537"/>
          </a:xfrm>
          <a:prstGeom prst="chevron">
            <a:avLst>
              <a:gd name="adj" fmla="val 35185"/>
            </a:avLst>
          </a:prstGeom>
          <a:solidFill>
            <a:srgbClr val="FFC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第二阶段</a:t>
            </a:r>
            <a:endParaRPr lang="en-US" altLang="zh-CN" b="1" spc="-8" dirty="0">
              <a:solidFill>
                <a:schemeClr val="tx1">
                  <a:lumMod val="65000"/>
                  <a:lumOff val="3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ctr"/>
            <a:r>
              <a:rPr lang="zh-CN" altLang="en-US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国产化进程</a:t>
            </a:r>
          </a:p>
        </p:txBody>
      </p:sp>
      <p:sp>
        <p:nvSpPr>
          <p:cNvPr id="92" name="圆角矩形 91">
            <a:extLst>
              <a:ext uri="{FF2B5EF4-FFF2-40B4-BE49-F238E27FC236}">
                <a16:creationId xmlns:a16="http://schemas.microsoft.com/office/drawing/2014/main" id="{55BFD33D-750C-824D-BE3F-45A0B68F561B}"/>
              </a:ext>
            </a:extLst>
          </p:cNvPr>
          <p:cNvSpPr>
            <a:spLocks/>
          </p:cNvSpPr>
          <p:nvPr/>
        </p:nvSpPr>
        <p:spPr>
          <a:xfrm>
            <a:off x="4911141" y="3096455"/>
            <a:ext cx="2727876" cy="2510025"/>
          </a:xfrm>
          <a:prstGeom prst="roundRect">
            <a:avLst>
              <a:gd name="adj" fmla="val 0"/>
            </a:avLst>
          </a:prstGeom>
          <a:solidFill>
            <a:srgbClr val="FFC00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spc="-8" dirty="0">
              <a:solidFill>
                <a:schemeClr val="bg1">
                  <a:lumMod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94" name="圆角矩形 93">
            <a:extLst>
              <a:ext uri="{FF2B5EF4-FFF2-40B4-BE49-F238E27FC236}">
                <a16:creationId xmlns:a16="http://schemas.microsoft.com/office/drawing/2014/main" id="{68E9AA42-B1E5-1042-AA21-5FAFD0094B30}"/>
              </a:ext>
            </a:extLst>
          </p:cNvPr>
          <p:cNvSpPr>
            <a:spLocks/>
          </p:cNvSpPr>
          <p:nvPr/>
        </p:nvSpPr>
        <p:spPr>
          <a:xfrm>
            <a:off x="4988541" y="3177761"/>
            <a:ext cx="2573076" cy="502477"/>
          </a:xfrm>
          <a:prstGeom prst="roundRect">
            <a:avLst>
              <a:gd name="adj" fmla="val 0"/>
            </a:avLst>
          </a:prstGeom>
          <a:solidFill>
            <a:srgbClr val="FFC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国产</a:t>
            </a:r>
            <a:endParaRPr lang="en-US" altLang="zh-CN" sz="2800" spc="-8" dirty="0">
              <a:solidFill>
                <a:schemeClr val="tx1">
                  <a:lumMod val="65000"/>
                  <a:lumOff val="3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97" name="圆角矩形 96">
            <a:extLst>
              <a:ext uri="{FF2B5EF4-FFF2-40B4-BE49-F238E27FC236}">
                <a16:creationId xmlns:a16="http://schemas.microsoft.com/office/drawing/2014/main" id="{ABC5B4DA-DEC2-624C-B547-F736638C13D3}"/>
              </a:ext>
            </a:extLst>
          </p:cNvPr>
          <p:cNvSpPr>
            <a:spLocks/>
          </p:cNvSpPr>
          <p:nvPr/>
        </p:nvSpPr>
        <p:spPr>
          <a:xfrm>
            <a:off x="4996063" y="3781203"/>
            <a:ext cx="1207591" cy="502477"/>
          </a:xfrm>
          <a:prstGeom prst="roundRect">
            <a:avLst>
              <a:gd name="adj" fmla="val 0"/>
            </a:avLst>
          </a:prstGeom>
          <a:solidFill>
            <a:srgbClr val="FFC00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操作系统</a:t>
            </a:r>
            <a:endParaRPr lang="en-US" altLang="zh-CN" sz="1600" spc="-8" dirty="0">
              <a:solidFill>
                <a:schemeClr val="tx1">
                  <a:lumMod val="50000"/>
                  <a:lumOff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98" name="圆角矩形 97">
            <a:extLst>
              <a:ext uri="{FF2B5EF4-FFF2-40B4-BE49-F238E27FC236}">
                <a16:creationId xmlns:a16="http://schemas.microsoft.com/office/drawing/2014/main" id="{DC65DFC9-C9E1-A64F-BAE5-2E6570F90517}"/>
              </a:ext>
            </a:extLst>
          </p:cNvPr>
          <p:cNvSpPr>
            <a:spLocks/>
          </p:cNvSpPr>
          <p:nvPr/>
        </p:nvSpPr>
        <p:spPr>
          <a:xfrm>
            <a:off x="6307649" y="3781203"/>
            <a:ext cx="1253969" cy="502477"/>
          </a:xfrm>
          <a:prstGeom prst="roundRect">
            <a:avLst>
              <a:gd name="adj" fmla="val 0"/>
            </a:avLst>
          </a:prstGeom>
          <a:solidFill>
            <a:srgbClr val="FFC00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数据库</a:t>
            </a:r>
            <a:endParaRPr lang="en-US" altLang="zh-CN" sz="1600" spc="-8" dirty="0">
              <a:solidFill>
                <a:schemeClr val="tx1">
                  <a:lumMod val="50000"/>
                  <a:lumOff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99" name="圆角矩形 98">
            <a:extLst>
              <a:ext uri="{FF2B5EF4-FFF2-40B4-BE49-F238E27FC236}">
                <a16:creationId xmlns:a16="http://schemas.microsoft.com/office/drawing/2014/main" id="{FDC42308-2DA0-1446-A163-DE73E8EFF6E9}"/>
              </a:ext>
            </a:extLst>
          </p:cNvPr>
          <p:cNvSpPr>
            <a:spLocks/>
          </p:cNvSpPr>
          <p:nvPr/>
        </p:nvSpPr>
        <p:spPr>
          <a:xfrm>
            <a:off x="4987534" y="4384642"/>
            <a:ext cx="2565554" cy="502477"/>
          </a:xfrm>
          <a:prstGeom prst="roundRect">
            <a:avLst>
              <a:gd name="adj" fmla="val 0"/>
            </a:avLst>
          </a:prstGeom>
          <a:solidFill>
            <a:srgbClr val="FFC00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CPU</a:t>
            </a:r>
          </a:p>
        </p:txBody>
      </p:sp>
      <p:sp>
        <p:nvSpPr>
          <p:cNvPr id="101" name="圆角矩形 100">
            <a:extLst>
              <a:ext uri="{FF2B5EF4-FFF2-40B4-BE49-F238E27FC236}">
                <a16:creationId xmlns:a16="http://schemas.microsoft.com/office/drawing/2014/main" id="{0E60FE39-8EAC-F14B-86E8-B249B18B2D2F}"/>
              </a:ext>
            </a:extLst>
          </p:cNvPr>
          <p:cNvSpPr>
            <a:spLocks/>
          </p:cNvSpPr>
          <p:nvPr/>
        </p:nvSpPr>
        <p:spPr>
          <a:xfrm>
            <a:off x="4996063" y="4995561"/>
            <a:ext cx="2557025" cy="502477"/>
          </a:xfrm>
          <a:prstGeom prst="roundRect">
            <a:avLst>
              <a:gd name="adj" fmla="val 0"/>
            </a:avLst>
          </a:prstGeom>
          <a:solidFill>
            <a:srgbClr val="FFC00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spc="-8" dirty="0">
                <a:solidFill>
                  <a:schemeClr val="tx1">
                    <a:lumMod val="50000"/>
                    <a:lumOff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国密算法</a:t>
            </a:r>
            <a:endParaRPr lang="en-US" altLang="zh-CN" sz="1600" spc="-8" dirty="0">
              <a:solidFill>
                <a:schemeClr val="tx1">
                  <a:lumMod val="50000"/>
                  <a:lumOff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102" name="燕尾形 101">
            <a:extLst>
              <a:ext uri="{FF2B5EF4-FFF2-40B4-BE49-F238E27FC236}">
                <a16:creationId xmlns:a16="http://schemas.microsoft.com/office/drawing/2014/main" id="{0FC00E47-4B06-9B42-AAC0-2232E95F2510}"/>
              </a:ext>
            </a:extLst>
          </p:cNvPr>
          <p:cNvSpPr/>
          <p:nvPr/>
        </p:nvSpPr>
        <p:spPr>
          <a:xfrm>
            <a:off x="7628188" y="2124293"/>
            <a:ext cx="1396948" cy="913928"/>
          </a:xfrm>
          <a:prstGeom prst="chevron">
            <a:avLst>
              <a:gd name="adj" fmla="val 35185"/>
            </a:avLst>
          </a:prstGeom>
          <a:solidFill>
            <a:srgbClr val="E6212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pc="-8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接下来</a:t>
            </a:r>
          </a:p>
        </p:txBody>
      </p:sp>
      <p:sp>
        <p:nvSpPr>
          <p:cNvPr id="103" name="圆角矩形 102">
            <a:extLst>
              <a:ext uri="{FF2B5EF4-FFF2-40B4-BE49-F238E27FC236}">
                <a16:creationId xmlns:a16="http://schemas.microsoft.com/office/drawing/2014/main" id="{56A87E44-CC28-D040-9EE0-6647A1659C04}"/>
              </a:ext>
            </a:extLst>
          </p:cNvPr>
          <p:cNvSpPr>
            <a:spLocks/>
          </p:cNvSpPr>
          <p:nvPr/>
        </p:nvSpPr>
        <p:spPr>
          <a:xfrm>
            <a:off x="7694759" y="3124847"/>
            <a:ext cx="1263806" cy="2481633"/>
          </a:xfrm>
          <a:prstGeom prst="roundRect">
            <a:avLst>
              <a:gd name="adj" fmla="val 0"/>
            </a:avLst>
          </a:prstGeom>
          <a:solidFill>
            <a:srgbClr val="E62129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400" b="1" spc="-8" dirty="0">
                <a:solidFill>
                  <a:schemeClr val="accent2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分布式身份</a:t>
            </a:r>
            <a:endParaRPr lang="en-US" altLang="zh-CN" sz="1400" b="1" spc="-8" dirty="0">
              <a:solidFill>
                <a:schemeClr val="accent2">
                  <a:lumMod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 b="1" spc="-8" dirty="0">
                <a:solidFill>
                  <a:schemeClr val="accent2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权限管理</a:t>
            </a:r>
            <a:endParaRPr lang="en-US" altLang="zh-CN" sz="1600" b="1" spc="-8" dirty="0">
              <a:solidFill>
                <a:schemeClr val="accent2">
                  <a:lumMod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 b="1" spc="-8" dirty="0">
                <a:solidFill>
                  <a:schemeClr val="accent2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共识算法</a:t>
            </a:r>
            <a:endParaRPr lang="en-US" altLang="zh-CN" sz="1600" b="1" spc="-8" dirty="0">
              <a:solidFill>
                <a:schemeClr val="accent2">
                  <a:lumMod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 b="1" spc="-8" dirty="0">
                <a:solidFill>
                  <a:schemeClr val="accent2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容错</a:t>
            </a:r>
            <a:endParaRPr lang="en-US" altLang="zh-CN" sz="1600" b="1" spc="-8" dirty="0">
              <a:solidFill>
                <a:schemeClr val="accent2">
                  <a:lumMod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 b="1" spc="-8" dirty="0">
                <a:solidFill>
                  <a:schemeClr val="accent2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智能合约</a:t>
            </a:r>
            <a:endParaRPr lang="en-US" altLang="zh-CN" sz="1600" b="1" spc="-8" dirty="0">
              <a:solidFill>
                <a:schemeClr val="accent2">
                  <a:lumMod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矩形 6">
            <a:extLst>
              <a:ext uri="{FF2B5EF4-FFF2-40B4-BE49-F238E27FC236}">
                <a16:creationId xmlns:a16="http://schemas.microsoft.com/office/drawing/2014/main" id="{13697520-FBB0-F047-B5E1-C4556E3D2F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188" y="285750"/>
            <a:ext cx="4821237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数字内容分布式确权交易平台</a:t>
            </a:r>
          </a:p>
        </p:txBody>
      </p:sp>
      <p:sp>
        <p:nvSpPr>
          <p:cNvPr id="13315" name="文本框 3">
            <a:extLst>
              <a:ext uri="{FF2B5EF4-FFF2-40B4-BE49-F238E27FC236}">
                <a16:creationId xmlns:a16="http://schemas.microsoft.com/office/drawing/2014/main" id="{271ABE5C-D85E-6447-94B8-FA5001E556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8858" y="4142602"/>
            <a:ext cx="496855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eaLnBrk="1" hangingPunct="1">
              <a:spcBef>
                <a:spcPct val="0"/>
              </a:spcBef>
            </a:pPr>
            <a:r>
              <a:rPr lang="zh-CN" altLang="en-US" sz="1800" spc="-8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  <a:sym typeface="+mn-ea"/>
              </a:rPr>
              <a:t>确权水印</a:t>
            </a:r>
            <a:r>
              <a:rPr lang="zh-CN" altLang="en-US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+mn-ea"/>
              </a:rPr>
              <a:t>技术</a:t>
            </a:r>
            <a:r>
              <a:rPr lang="zh-CN" altLang="en-US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：比友商技术更加美观</a:t>
            </a:r>
            <a:endParaRPr lang="en-US" altLang="zh-CN" sz="1800" spc="-8" dirty="0">
              <a:solidFill>
                <a:schemeClr val="tx1">
                  <a:lumMod val="75000"/>
                  <a:lumOff val="2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285750" indent="-285750" eaLnBrk="1" hangingPunct="1">
              <a:spcBef>
                <a:spcPct val="0"/>
              </a:spcBef>
            </a:pPr>
            <a:r>
              <a:rPr lang="zh-CN" altLang="en-US" sz="1800" spc="-8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  <a:sym typeface="+mn-ea"/>
              </a:rPr>
              <a:t>溯源水印</a:t>
            </a:r>
            <a:r>
              <a:rPr lang="zh-CN" altLang="en-US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+mn-ea"/>
              </a:rPr>
              <a:t>技术：抗图片</a:t>
            </a:r>
            <a:r>
              <a:rPr lang="zh-CN" altLang="en-US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旋转</a:t>
            </a:r>
            <a:r>
              <a:rPr lang="en-US" altLang="zh-CN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/</a:t>
            </a:r>
            <a:r>
              <a:rPr lang="zh-CN" altLang="en-US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扭曲</a:t>
            </a:r>
            <a:r>
              <a:rPr lang="en-US" altLang="zh-CN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/</a:t>
            </a:r>
            <a:r>
              <a:rPr lang="zh-CN" altLang="en-US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裁剪</a:t>
            </a:r>
            <a:r>
              <a:rPr lang="en-US" altLang="zh-CN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/</a:t>
            </a:r>
            <a:r>
              <a:rPr lang="zh-CN" altLang="en-US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涂改</a:t>
            </a:r>
            <a:endParaRPr lang="en-US" altLang="zh-CN" sz="1800" spc="-8" dirty="0">
              <a:solidFill>
                <a:schemeClr val="tx1">
                  <a:lumMod val="75000"/>
                  <a:lumOff val="2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  <a:sym typeface="Calibri" panose="020F0502020204030204"/>
            </a:endParaRPr>
          </a:p>
          <a:p>
            <a:pPr marL="285750" indent="-285750" eaLnBrk="1" hangingPunct="1">
              <a:spcBef>
                <a:spcPct val="0"/>
              </a:spcBef>
            </a:pPr>
            <a:r>
              <a:rPr lang="zh-CN" altLang="en-US" sz="1800" spc="-8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  <a:sym typeface="+mn-ea"/>
              </a:rPr>
              <a:t>自适应爬虫</a:t>
            </a:r>
            <a:r>
              <a:rPr lang="zh-CN" altLang="en-US" sz="1800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+mn-ea"/>
              </a:rPr>
              <a:t>技术：实时监测与取证</a:t>
            </a:r>
            <a:endParaRPr lang="zh-CN" altLang="en-US" sz="1800" spc="-8" dirty="0">
              <a:solidFill>
                <a:schemeClr val="tx1">
                  <a:lumMod val="75000"/>
                  <a:lumOff val="2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pic>
        <p:nvPicPr>
          <p:cNvPr id="56" name="图片 55">
            <a:extLst>
              <a:ext uri="{FF2B5EF4-FFF2-40B4-BE49-F238E27FC236}">
                <a16:creationId xmlns:a16="http://schemas.microsoft.com/office/drawing/2014/main" id="{985D5622-2A07-B64D-82E4-A927EE250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46" y="980728"/>
            <a:ext cx="6137278" cy="3105685"/>
          </a:xfrm>
          <a:prstGeom prst="rect">
            <a:avLst/>
          </a:prstGeom>
        </p:spPr>
      </p:pic>
      <p:sp>
        <p:nvSpPr>
          <p:cNvPr id="67" name="椭圆 66">
            <a:extLst>
              <a:ext uri="{FF2B5EF4-FFF2-40B4-BE49-F238E27FC236}">
                <a16:creationId xmlns:a16="http://schemas.microsoft.com/office/drawing/2014/main" id="{87E7322C-4C93-7C46-8E1C-77C42CC0BA1D}"/>
              </a:ext>
            </a:extLst>
          </p:cNvPr>
          <p:cNvSpPr>
            <a:spLocks noChangeAspect="1"/>
          </p:cNvSpPr>
          <p:nvPr/>
        </p:nvSpPr>
        <p:spPr>
          <a:xfrm>
            <a:off x="6495966" y="1066936"/>
            <a:ext cx="2540530" cy="2540530"/>
          </a:xfrm>
          <a:prstGeom prst="ellipse">
            <a:avLst/>
          </a:prstGeom>
          <a:solidFill>
            <a:schemeClr val="bg1">
              <a:alpha val="0"/>
            </a:schemeClr>
          </a:solidFill>
          <a:ln w="50800">
            <a:solidFill>
              <a:schemeClr val="bg1">
                <a:lumMod val="50000"/>
                <a:alpha val="69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-8" dirty="0">
              <a:solidFill>
                <a:schemeClr val="bg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D7D7B37B-9A94-EC4B-996E-0282ED63873C}"/>
              </a:ext>
            </a:extLst>
          </p:cNvPr>
          <p:cNvSpPr>
            <a:spLocks noChangeAspect="1"/>
          </p:cNvSpPr>
          <p:nvPr/>
        </p:nvSpPr>
        <p:spPr>
          <a:xfrm>
            <a:off x="6585966" y="1128388"/>
            <a:ext cx="2387950" cy="238963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pc="-8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  <a:sym typeface="+mn-ea"/>
              </a:rPr>
              <a:t>已获得</a:t>
            </a:r>
            <a:endParaRPr lang="en-US" altLang="zh-CN" sz="1400" spc="-8" dirty="0">
              <a:solidFill>
                <a:schemeClr val="bg1"/>
              </a:solidFill>
              <a:latin typeface="KaiTi" panose="02010609060101010101" pitchFamily="49" charset="-122"/>
              <a:ea typeface="KaiTi" panose="02010609060101010101" pitchFamily="49" charset="-122"/>
              <a:sym typeface="+mn-ea"/>
            </a:endParaRPr>
          </a:p>
          <a:p>
            <a:pPr algn="ctr"/>
            <a:r>
              <a:rPr lang="zh-CN" altLang="en-US" sz="1200" spc="-8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  <a:sym typeface="+mn-ea"/>
              </a:rPr>
              <a:t>杭州公正处节点公正</a:t>
            </a:r>
            <a:endParaRPr lang="en-US" altLang="zh-CN" sz="1200" spc="-8" dirty="0">
              <a:solidFill>
                <a:schemeClr val="bg1"/>
              </a:solidFill>
              <a:latin typeface="KaiTi" panose="02010609060101010101" pitchFamily="49" charset="-122"/>
              <a:ea typeface="KaiTi" panose="02010609060101010101" pitchFamily="49" charset="-122"/>
              <a:sym typeface="+mn-ea"/>
            </a:endParaRPr>
          </a:p>
          <a:p>
            <a:pPr algn="ctr"/>
            <a:r>
              <a:rPr lang="zh-CN" altLang="en-US" sz="1400" b="1" spc="-8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稀有具备法律公证</a:t>
            </a:r>
            <a:endParaRPr lang="en-US" altLang="zh-CN" sz="1400" b="1" spc="-8" dirty="0">
              <a:solidFill>
                <a:schemeClr val="bg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ctr"/>
            <a:r>
              <a:rPr lang="zh-CN" altLang="en-US" sz="1400" spc="-8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可作为法律依据</a:t>
            </a:r>
            <a:endParaRPr lang="en-US" altLang="zh-CN" sz="1400" spc="-8" dirty="0">
              <a:solidFill>
                <a:schemeClr val="bg1"/>
              </a:solidFill>
              <a:latin typeface="KaiTi" panose="02010609060101010101" pitchFamily="49" charset="-122"/>
              <a:ea typeface="KaiTi" panose="02010609060101010101" pitchFamily="49" charset="-122"/>
              <a:sym typeface="+mn-ea"/>
            </a:endParaRPr>
          </a:p>
        </p:txBody>
      </p:sp>
      <p:sp>
        <p:nvSpPr>
          <p:cNvPr id="69" name="右箭头 68">
            <a:extLst>
              <a:ext uri="{FF2B5EF4-FFF2-40B4-BE49-F238E27FC236}">
                <a16:creationId xmlns:a16="http://schemas.microsoft.com/office/drawing/2014/main" id="{180ABB82-3BFC-F64C-B53E-B6E874B9F074}"/>
              </a:ext>
            </a:extLst>
          </p:cNvPr>
          <p:cNvSpPr/>
          <p:nvPr/>
        </p:nvSpPr>
        <p:spPr>
          <a:xfrm>
            <a:off x="356861" y="4259103"/>
            <a:ext cx="3575212" cy="783079"/>
          </a:xfrm>
          <a:prstGeom prst="rightArrow">
            <a:avLst>
              <a:gd name="adj1" fmla="val 65914"/>
              <a:gd name="adj2" fmla="val 50000"/>
            </a:avLst>
          </a:prstGeom>
          <a:solidFill>
            <a:schemeClr val="bg1">
              <a:alpha val="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E62129"/>
                </a:gs>
                <a:gs pos="83000">
                  <a:srgbClr val="FF0000"/>
                </a:gs>
                <a:gs pos="100000">
                  <a:srgbClr val="FFC000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技术能力</a:t>
            </a:r>
            <a:r>
              <a:rPr lang="en-US" altLang="zh-CN" sz="14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lang="zh-CN" altLang="en-US" sz="14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自主研发创新</a:t>
            </a:r>
            <a:endParaRPr lang="en-US" altLang="zh-CN" sz="1400" b="1" spc="-8" dirty="0">
              <a:solidFill>
                <a:schemeClr val="tx1">
                  <a:lumMod val="65000"/>
                  <a:lumOff val="3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ctr"/>
            <a:r>
              <a:rPr lang="zh-CN" altLang="en-US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知识产权</a:t>
            </a:r>
            <a:r>
              <a:rPr lang="en-US" altLang="zh-CN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lang="zh-CN" altLang="en-US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发明专利</a:t>
            </a:r>
            <a:r>
              <a:rPr lang="en-US" altLang="zh-CN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3</a:t>
            </a:r>
            <a:r>
              <a:rPr lang="zh-CN" altLang="en-US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个，引领数字版权</a:t>
            </a:r>
          </a:p>
        </p:txBody>
      </p:sp>
      <p:sp>
        <p:nvSpPr>
          <p:cNvPr id="70" name="右箭头 69">
            <a:extLst>
              <a:ext uri="{FF2B5EF4-FFF2-40B4-BE49-F238E27FC236}">
                <a16:creationId xmlns:a16="http://schemas.microsoft.com/office/drawing/2014/main" id="{EA0B9F72-8DD8-7442-ADD6-7C2C2E7AEB79}"/>
              </a:ext>
            </a:extLst>
          </p:cNvPr>
          <p:cNvSpPr/>
          <p:nvPr/>
        </p:nvSpPr>
        <p:spPr>
          <a:xfrm>
            <a:off x="1835696" y="5036491"/>
            <a:ext cx="3575212" cy="783079"/>
          </a:xfrm>
          <a:prstGeom prst="rightArrow">
            <a:avLst>
              <a:gd name="adj1" fmla="val 65914"/>
              <a:gd name="adj2" fmla="val 50000"/>
            </a:avLst>
          </a:prstGeom>
          <a:solidFill>
            <a:schemeClr val="bg1">
              <a:alpha val="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E62129"/>
                </a:gs>
                <a:gs pos="83000">
                  <a:srgbClr val="FF0000"/>
                </a:gs>
                <a:gs pos="100000">
                  <a:srgbClr val="FFC000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数字版权创新</a:t>
            </a:r>
            <a:r>
              <a:rPr lang="en-US" altLang="zh-CN" sz="14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lang="zh-CN" altLang="en-US" sz="14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激发图片经济</a:t>
            </a:r>
            <a:endParaRPr lang="en-US" altLang="zh-CN" sz="1400" b="1" spc="-8" dirty="0">
              <a:solidFill>
                <a:schemeClr val="tx1">
                  <a:lumMod val="65000"/>
                  <a:lumOff val="3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ctr"/>
            <a:r>
              <a:rPr lang="zh-CN" altLang="en-US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（所有权</a:t>
            </a:r>
            <a:r>
              <a:rPr lang="en-US" altLang="zh-CN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+</a:t>
            </a:r>
            <a:r>
              <a:rPr lang="zh-CN" altLang="en-US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使用权分离）</a:t>
            </a:r>
          </a:p>
        </p:txBody>
      </p:sp>
      <p:sp>
        <p:nvSpPr>
          <p:cNvPr id="72" name="右箭头 71">
            <a:extLst>
              <a:ext uri="{FF2B5EF4-FFF2-40B4-BE49-F238E27FC236}">
                <a16:creationId xmlns:a16="http://schemas.microsoft.com/office/drawing/2014/main" id="{FF4F732F-73F4-2E44-8C76-6B5C3859B2A0}"/>
              </a:ext>
            </a:extLst>
          </p:cNvPr>
          <p:cNvSpPr/>
          <p:nvPr/>
        </p:nvSpPr>
        <p:spPr>
          <a:xfrm>
            <a:off x="3623302" y="5813879"/>
            <a:ext cx="3575212" cy="783079"/>
          </a:xfrm>
          <a:prstGeom prst="rightArrow">
            <a:avLst>
              <a:gd name="adj1" fmla="val 65914"/>
              <a:gd name="adj2" fmla="val 50000"/>
            </a:avLst>
          </a:prstGeom>
          <a:solidFill>
            <a:schemeClr val="bg1">
              <a:alpha val="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E62129"/>
                </a:gs>
                <a:gs pos="83000">
                  <a:srgbClr val="FF0000"/>
                </a:gs>
                <a:gs pos="100000">
                  <a:srgbClr val="FFC000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pc="-8" dirty="0">
                <a:solidFill>
                  <a:schemeClr val="tx1">
                    <a:lumMod val="65000"/>
                    <a:lumOff val="3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版权确权的覆盖能力</a:t>
            </a:r>
            <a:endParaRPr lang="en-US" altLang="zh-CN" sz="1400" b="1" spc="-8" dirty="0">
              <a:solidFill>
                <a:schemeClr val="tx1">
                  <a:lumMod val="65000"/>
                  <a:lumOff val="3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  <a:sym typeface="Calibri" panose="020F0502020204030204"/>
            </a:endParaRPr>
          </a:p>
          <a:p>
            <a:pPr algn="ctr"/>
            <a:r>
              <a:rPr lang="zh-CN" altLang="en-US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大面积覆盖</a:t>
            </a:r>
            <a:r>
              <a:rPr lang="en-US" altLang="zh-CN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C</a:t>
            </a:r>
            <a:r>
              <a:rPr lang="zh-CN" altLang="en-US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端，且覆盖大量</a:t>
            </a:r>
            <a:r>
              <a:rPr lang="en-US" altLang="zh-CN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B</a:t>
            </a:r>
            <a:r>
              <a:rPr lang="zh-CN" altLang="en-US" sz="1400" spc="-8" dirty="0">
                <a:solidFill>
                  <a:schemeClr val="bg1">
                    <a:lumMod val="50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  <a:sym typeface="Calibri" panose="020F0502020204030204"/>
              </a:rPr>
              <a:t>端</a:t>
            </a:r>
            <a:endParaRPr lang="en-US" altLang="zh-CN" sz="1400" spc="-8" dirty="0">
              <a:solidFill>
                <a:schemeClr val="bg1">
                  <a:lumMod val="50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Box 5" hidden="1">
            <a:extLst>
              <a:ext uri="{FF2B5EF4-FFF2-40B4-BE49-F238E27FC236}">
                <a16:creationId xmlns:a16="http://schemas.microsoft.com/office/drawing/2014/main" id="{A3E5B71E-D003-461E-BC73-5475CC761D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925" y="1954213"/>
            <a:ext cx="1943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5363" name="矩形 6" hidden="1">
            <a:extLst>
              <a:ext uri="{FF2B5EF4-FFF2-40B4-BE49-F238E27FC236}">
                <a16:creationId xmlns:a16="http://schemas.microsoft.com/office/drawing/2014/main" id="{07C49F98-1890-4C88-B2FD-4BB395DB8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925" y="3025775"/>
            <a:ext cx="147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5364" name="矩形 7" hidden="1">
            <a:extLst>
              <a:ext uri="{FF2B5EF4-FFF2-40B4-BE49-F238E27FC236}">
                <a16:creationId xmlns:a16="http://schemas.microsoft.com/office/drawing/2014/main" id="{5EA39C78-5F31-44B5-91D1-21277265B1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4240213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5365" name="矩形 8" hidden="1">
            <a:extLst>
              <a:ext uri="{FF2B5EF4-FFF2-40B4-BE49-F238E27FC236}">
                <a16:creationId xmlns:a16="http://schemas.microsoft.com/office/drawing/2014/main" id="{72CC1D98-8AB3-4DDB-89FB-543DF676DE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5526088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EC66ECCA-7266-4ED3-9A7C-80C1F50A46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2113" y="2397125"/>
            <a:ext cx="2393604" cy="12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lvl="1" eaLnBrk="1" hangingPunct="1">
              <a:spcBef>
                <a:spcPct val="0"/>
              </a:spcBef>
              <a:buFontTx/>
              <a:buNone/>
            </a:pPr>
            <a:r>
              <a:rPr lang="zh-CN" altLang="en-US" sz="1900" b="1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rgbClr val="A5735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eaLnBrk="1" hangingPunct="1">
              <a:spcBef>
                <a:spcPct val="0"/>
              </a:spcBef>
              <a:buFontTx/>
              <a:buNone/>
            </a:pPr>
            <a:r>
              <a:rPr lang="zh-CN" altLang="en-US" sz="5000" dirty="0">
                <a:solidFill>
                  <a:srgbClr val="F0D0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3200" dirty="0">
                <a:solidFill>
                  <a:srgbClr val="53535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zh-CN" altLang="zh-CN" sz="5000" dirty="0">
              <a:solidFill>
                <a:srgbClr val="53535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ED35EF6C-2FCE-4089-966C-B1925E1B5818}"/>
              </a:ext>
            </a:extLst>
          </p:cNvPr>
          <p:cNvCxnSpPr/>
          <p:nvPr/>
        </p:nvCxnSpPr>
        <p:spPr>
          <a:xfrm flipV="1">
            <a:off x="4013200" y="1974850"/>
            <a:ext cx="0" cy="19970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BFAD378-EB91-4DAD-98F2-D9C247302581}"/>
              </a:ext>
            </a:extLst>
          </p:cNvPr>
          <p:cNvSpPr txBox="1"/>
          <p:nvPr/>
        </p:nvSpPr>
        <p:spPr>
          <a:xfrm>
            <a:off x="2249488" y="3625850"/>
            <a:ext cx="1270000" cy="3460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2250" noProof="1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Arial" panose="020B0604020202020204" pitchFamily="34" charset="0"/>
              </a:rPr>
              <a:t>PART 04</a:t>
            </a:r>
            <a:endParaRPr lang="zh-CN" altLang="en-US" sz="2250" noProof="1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93A96C2-DA2C-41F9-9FA1-49958E5D8B3C}"/>
              </a:ext>
            </a:extLst>
          </p:cNvPr>
          <p:cNvGrpSpPr/>
          <p:nvPr/>
        </p:nvGrpSpPr>
        <p:grpSpPr>
          <a:xfrm>
            <a:off x="2041782" y="1937739"/>
            <a:ext cx="1477008" cy="147700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" name="同心圆 4">
              <a:extLst>
                <a:ext uri="{FF2B5EF4-FFF2-40B4-BE49-F238E27FC236}">
                  <a16:creationId xmlns:a16="http://schemas.microsoft.com/office/drawing/2014/main" id="{43359762-D1B1-4483-B6EE-91FF613AAC6D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noProof="1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F9D7CAE-AE30-42E0-BC41-70649FB78E80}"/>
                </a:ext>
              </a:extLst>
            </p:cNvPr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noProof="1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75" name="TextBox 13">
            <a:extLst>
              <a:ext uri="{FF2B5EF4-FFF2-40B4-BE49-F238E27FC236}">
                <a16:creationId xmlns:a16="http://schemas.microsoft.com/office/drawing/2014/main" id="{65785DD8-375A-454E-8ADE-BC56F83D0020}"/>
              </a:ext>
            </a:extLst>
          </p:cNvPr>
          <p:cNvSpPr txBox="1"/>
          <p:nvPr/>
        </p:nvSpPr>
        <p:spPr>
          <a:xfrm>
            <a:off x="2224088" y="2170113"/>
            <a:ext cx="1268412" cy="108108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7030" b="1" noProof="1">
                <a:solidFill>
                  <a:srgbClr val="472214"/>
                </a:solidFill>
                <a:ea typeface="+mj-ea"/>
                <a:cs typeface="Arial" panose="020B0604020202020204" pitchFamily="34" charset="0"/>
              </a:rPr>
              <a:t>04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7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文本框 3">
            <a:extLst>
              <a:ext uri="{FF2B5EF4-FFF2-40B4-BE49-F238E27FC236}">
                <a16:creationId xmlns:a16="http://schemas.microsoft.com/office/drawing/2014/main" id="{0F689C23-59B4-42EB-ACC9-4E36891F35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9150" y="3760788"/>
            <a:ext cx="3240088" cy="203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/>
              <a:t>        在区块链技术和应用不够成熟的社会背景下，抓住互联网</a:t>
            </a:r>
            <a:r>
              <a:rPr lang="en-US" altLang="zh-CN"/>
              <a:t>+ </a:t>
            </a:r>
            <a:r>
              <a:rPr lang="zh-CN" altLang="en-US"/>
              <a:t>到 区块链</a:t>
            </a:r>
            <a:r>
              <a:rPr lang="en-US" altLang="zh-CN"/>
              <a:t>+</a:t>
            </a:r>
            <a:r>
              <a:rPr lang="zh-CN" altLang="en-US"/>
              <a:t> 的时代机遇，以密码学等学科力量推动区块链底层技术创新，并以创新的技术建立新的产业思维，推动甚至领导社会变革。</a:t>
            </a:r>
          </a:p>
        </p:txBody>
      </p:sp>
      <p:pic>
        <p:nvPicPr>
          <p:cNvPr id="17411" name="Picture 2" descr="区块链社会变革 的图像结果">
            <a:extLst>
              <a:ext uri="{FF2B5EF4-FFF2-40B4-BE49-F238E27FC236}">
                <a16:creationId xmlns:a16="http://schemas.microsoft.com/office/drawing/2014/main" id="{BC73F8F5-09D8-4C62-AD5F-B3C92A5F1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600" y="3957638"/>
            <a:ext cx="273050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CC11D8F-6E16-4701-A5E8-0B477418E5DF}"/>
              </a:ext>
            </a:extLst>
          </p:cNvPr>
          <p:cNvSpPr/>
          <p:nvPr/>
        </p:nvSpPr>
        <p:spPr>
          <a:xfrm flipH="1">
            <a:off x="513331" y="764704"/>
            <a:ext cx="842138" cy="230832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zh-CN" altLang="en-US" sz="36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年度目标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0D153AF-8229-4280-A4A5-EC232DBC2CB6}"/>
              </a:ext>
            </a:extLst>
          </p:cNvPr>
          <p:cNvSpPr/>
          <p:nvPr/>
        </p:nvSpPr>
        <p:spPr>
          <a:xfrm flipH="1">
            <a:off x="510695" y="3589611"/>
            <a:ext cx="842138" cy="230832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zh-CN" altLang="en-US" sz="36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未来理想</a:t>
            </a:r>
          </a:p>
        </p:txBody>
      </p:sp>
      <p:sp>
        <p:nvSpPr>
          <p:cNvPr id="17414" name="文本框 8">
            <a:extLst>
              <a:ext uri="{FF2B5EF4-FFF2-40B4-BE49-F238E27FC236}">
                <a16:creationId xmlns:a16="http://schemas.microsoft.com/office/drawing/2014/main" id="{361188EF-84B7-4F90-AD56-50795C51B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9150" y="981075"/>
            <a:ext cx="324008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        在未来</a:t>
            </a:r>
            <a:r>
              <a:rPr lang="en-US" altLang="zh-CN" dirty="0"/>
              <a:t>1</a:t>
            </a:r>
            <a:r>
              <a:rPr lang="zh-CN" altLang="en-US" dirty="0"/>
              <a:t>年内完成密码学</a:t>
            </a:r>
            <a:r>
              <a:rPr lang="en-US" altLang="zh-CN" dirty="0"/>
              <a:t>+</a:t>
            </a:r>
            <a:r>
              <a:rPr lang="zh-CN" altLang="en-US" dirty="0"/>
              <a:t>区块链原始创新：匿名计算，打造国内首个具有隐私保护特性的底层平台，并在之后继续进行多维度技术创新</a:t>
            </a:r>
          </a:p>
        </p:txBody>
      </p:sp>
      <p:pic>
        <p:nvPicPr>
          <p:cNvPr id="17415" name="Picture 4" descr="区块链零知识 的图像结果">
            <a:extLst>
              <a:ext uri="{FF2B5EF4-FFF2-40B4-BE49-F238E27FC236}">
                <a16:creationId xmlns:a16="http://schemas.microsoft.com/office/drawing/2014/main" id="{7A256A2B-639B-447D-942C-C3C20E430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525" y="1052513"/>
            <a:ext cx="2151063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图片 4" descr="1">
            <a:extLst>
              <a:ext uri="{FF2B5EF4-FFF2-40B4-BE49-F238E27FC236}">
                <a16:creationId xmlns:a16="http://schemas.microsoft.com/office/drawing/2014/main" id="{0820BF0A-2D17-498C-8771-3ABD5BB7D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7D9825D-977D-4EE5-BE03-5E3DE597C38F}"/>
              </a:ext>
            </a:extLst>
          </p:cNvPr>
          <p:cNvSpPr/>
          <p:nvPr/>
        </p:nvSpPr>
        <p:spPr>
          <a:xfrm>
            <a:off x="0" y="1412776"/>
            <a:ext cx="9144000" cy="177323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endParaRPr lang="zh-CN" altLang="en-US" noProof="1">
              <a:highlight>
                <a:srgbClr val="B5BBB7"/>
              </a:highlight>
            </a:endParaRPr>
          </a:p>
        </p:txBody>
      </p:sp>
      <p:sp>
        <p:nvSpPr>
          <p:cNvPr id="104" name="TextBox 10">
            <a:extLst>
              <a:ext uri="{FF2B5EF4-FFF2-40B4-BE49-F238E27FC236}">
                <a16:creationId xmlns:a16="http://schemas.microsoft.com/office/drawing/2014/main" id="{FD3DB153-2E1A-455B-9A03-01274C4DA4B3}"/>
              </a:ext>
            </a:extLst>
          </p:cNvPr>
          <p:cNvSpPr txBox="1"/>
          <p:nvPr/>
        </p:nvSpPr>
        <p:spPr>
          <a:xfrm>
            <a:off x="3117850" y="1849339"/>
            <a:ext cx="2908300" cy="90011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5400" b="1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感谢聆听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65E2FA-9147-4182-A64A-996605A2BAEE}"/>
              </a:ext>
            </a:extLst>
          </p:cNvPr>
          <p:cNvSpPr txBox="1"/>
          <p:nvPr/>
        </p:nvSpPr>
        <p:spPr>
          <a:xfrm>
            <a:off x="5220072" y="3429000"/>
            <a:ext cx="36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highlight>
                  <a:srgbClr val="208BAF"/>
                </a:highlight>
              </a:rPr>
              <a:t>汇报人：刘明哲</a:t>
            </a:r>
            <a:endParaRPr lang="en-US" altLang="zh-CN" sz="2400" dirty="0">
              <a:highlight>
                <a:srgbClr val="208BAF"/>
              </a:highlight>
            </a:endParaRPr>
          </a:p>
          <a:p>
            <a:r>
              <a:rPr lang="zh-CN" altLang="en-US" sz="2400" dirty="0">
                <a:highlight>
                  <a:srgbClr val="208BAF"/>
                </a:highlight>
              </a:rPr>
              <a:t>联系方式：</a:t>
            </a:r>
            <a:r>
              <a:rPr lang="en-US" altLang="zh-CN" sz="2400" dirty="0">
                <a:highlight>
                  <a:srgbClr val="208BAF"/>
                </a:highlight>
              </a:rPr>
              <a:t>13704428599</a:t>
            </a:r>
            <a:endParaRPr lang="zh-CN" altLang="en-US" sz="2400" dirty="0">
              <a:highlight>
                <a:srgbClr val="208BAF"/>
              </a:highlight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893E96E-3653-4FC2-8D9B-EDF27565F4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4" y="4496562"/>
            <a:ext cx="2120005" cy="21200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AutoShape 5">
            <a:extLst>
              <a:ext uri="{FF2B5EF4-FFF2-40B4-BE49-F238E27FC236}">
                <a16:creationId xmlns:a16="http://schemas.microsoft.com/office/drawing/2014/main" id="{245DD242-2AA4-4652-99CE-8DBDCE00C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4938" y="1978025"/>
            <a:ext cx="4419600" cy="508000"/>
          </a:xfrm>
          <a:prstGeom prst="roundRect">
            <a:avLst>
              <a:gd name="adj" fmla="val 50000"/>
            </a:avLst>
          </a:prstGeom>
          <a:solidFill>
            <a:srgbClr val="A5735C"/>
          </a:solidFill>
          <a:ln w="28575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5123" name="Oval 7">
            <a:extLst>
              <a:ext uri="{FF2B5EF4-FFF2-40B4-BE49-F238E27FC236}">
                <a16:creationId xmlns:a16="http://schemas.microsoft.com/office/drawing/2014/main" id="{04F55650-A819-4B3B-BBFB-0057EC51D0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438" y="2066925"/>
            <a:ext cx="381000" cy="381000"/>
          </a:xfrm>
          <a:prstGeom prst="ellipse">
            <a:avLst/>
          </a:prstGeom>
          <a:gradFill rotWithShape="1">
            <a:gsLst>
              <a:gs pos="0">
                <a:srgbClr val="767676"/>
              </a:gs>
              <a:gs pos="50000">
                <a:srgbClr val="FFFFFF"/>
              </a:gs>
              <a:gs pos="100000">
                <a:srgbClr val="76767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24" name="Oval 8">
            <a:extLst>
              <a:ext uri="{FF2B5EF4-FFF2-40B4-BE49-F238E27FC236}">
                <a16:creationId xmlns:a16="http://schemas.microsoft.com/office/drawing/2014/main" id="{B24A567B-EA77-4F44-9DEF-1295E4BA38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9663" y="2089150"/>
            <a:ext cx="336550" cy="336550"/>
          </a:xfrm>
          <a:prstGeom prst="ellipse">
            <a:avLst/>
          </a:prstGeom>
          <a:gradFill rotWithShape="1">
            <a:gsLst>
              <a:gs pos="0">
                <a:srgbClr val="A2A2A2"/>
              </a:gs>
              <a:gs pos="50000">
                <a:srgbClr val="FFFFFF"/>
              </a:gs>
              <a:gs pos="100000">
                <a:srgbClr val="A2A2A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559066EB-18D3-46B7-9C3B-34FB57BCE321}"/>
              </a:ext>
            </a:extLst>
          </p:cNvPr>
          <p:cNvSpPr>
            <a:spLocks noChangeArrowheads="1"/>
          </p:cNvSpPr>
          <p:nvPr/>
        </p:nvSpPr>
        <p:spPr bwMode="gray">
          <a:xfrm>
            <a:off x="2398713" y="2108200"/>
            <a:ext cx="298450" cy="298450"/>
          </a:xfrm>
          <a:prstGeom prst="ellipse">
            <a:avLst/>
          </a:prstGeom>
          <a:gradFill rotWithShape="1">
            <a:gsLst>
              <a:gs pos="0">
                <a:schemeClr val="hlink">
                  <a:gamma/>
                  <a:tint val="0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tint val="0"/>
                  <a:invGamma/>
                </a:schemeClr>
              </a:gs>
            </a:gsLst>
            <a:lin ang="2700000" scaled="1"/>
          </a:gradFill>
          <a:ln w="38100" algn="ctr">
            <a:noFill/>
            <a:round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5126" name="Oval 10">
            <a:extLst>
              <a:ext uri="{FF2B5EF4-FFF2-40B4-BE49-F238E27FC236}">
                <a16:creationId xmlns:a16="http://schemas.microsoft.com/office/drawing/2014/main" id="{9AC42696-1534-4F1D-8552-F949EE61C5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8713" y="2108200"/>
            <a:ext cx="298450" cy="298450"/>
          </a:xfrm>
          <a:prstGeom prst="ellipse">
            <a:avLst/>
          </a:prstGeom>
          <a:solidFill>
            <a:srgbClr val="4722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27" name="AutoShape 5">
            <a:extLst>
              <a:ext uri="{FF2B5EF4-FFF2-40B4-BE49-F238E27FC236}">
                <a16:creationId xmlns:a16="http://schemas.microsoft.com/office/drawing/2014/main" id="{BE6DADED-D8F4-45C8-97F2-79BC2DF92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9225" y="2649538"/>
            <a:ext cx="4419600" cy="508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altLang="zh-CN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128" name="Oval 7">
            <a:extLst>
              <a:ext uri="{FF2B5EF4-FFF2-40B4-BE49-F238E27FC236}">
                <a16:creationId xmlns:a16="http://schemas.microsoft.com/office/drawing/2014/main" id="{41898B52-5B29-4C26-BAA3-75B60D82BA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1725" y="2713038"/>
            <a:ext cx="381000" cy="381000"/>
          </a:xfrm>
          <a:prstGeom prst="ellipse">
            <a:avLst/>
          </a:prstGeom>
          <a:gradFill rotWithShape="1">
            <a:gsLst>
              <a:gs pos="0">
                <a:srgbClr val="767676"/>
              </a:gs>
              <a:gs pos="50000">
                <a:srgbClr val="FFFFFF"/>
              </a:gs>
              <a:gs pos="100000">
                <a:srgbClr val="76767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29" name="Oval 8">
            <a:extLst>
              <a:ext uri="{FF2B5EF4-FFF2-40B4-BE49-F238E27FC236}">
                <a16:creationId xmlns:a16="http://schemas.microsoft.com/office/drawing/2014/main" id="{90E2C005-7743-41EC-8CBA-5512B07558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3950" y="2735263"/>
            <a:ext cx="336550" cy="336550"/>
          </a:xfrm>
          <a:prstGeom prst="ellipse">
            <a:avLst/>
          </a:prstGeom>
          <a:gradFill rotWithShape="1">
            <a:gsLst>
              <a:gs pos="0">
                <a:srgbClr val="A2A2A2"/>
              </a:gs>
              <a:gs pos="50000">
                <a:srgbClr val="FFFFFF"/>
              </a:gs>
              <a:gs pos="100000">
                <a:srgbClr val="A2A2A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23" name="Oval 9">
            <a:extLst>
              <a:ext uri="{FF2B5EF4-FFF2-40B4-BE49-F238E27FC236}">
                <a16:creationId xmlns:a16="http://schemas.microsoft.com/office/drawing/2014/main" id="{84DCA96F-F6AF-4929-8DCC-265D93F45E1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413000" y="2754313"/>
            <a:ext cx="298450" cy="298450"/>
          </a:xfrm>
          <a:prstGeom prst="ellipse">
            <a:avLst/>
          </a:prstGeom>
          <a:gradFill rotWithShape="1">
            <a:gsLst>
              <a:gs pos="0">
                <a:schemeClr val="hlink">
                  <a:gamma/>
                  <a:tint val="0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tint val="0"/>
                  <a:invGamma/>
                </a:schemeClr>
              </a:gs>
            </a:gsLst>
            <a:lin ang="2700000" scaled="1"/>
          </a:gradFill>
          <a:ln w="38100" algn="ctr">
            <a:noFill/>
            <a:round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5131" name="Oval 10">
            <a:extLst>
              <a:ext uri="{FF2B5EF4-FFF2-40B4-BE49-F238E27FC236}">
                <a16:creationId xmlns:a16="http://schemas.microsoft.com/office/drawing/2014/main" id="{682A6A1F-18E0-4128-8F05-5FBD1DBF3C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8713" y="2754313"/>
            <a:ext cx="298450" cy="298450"/>
          </a:xfrm>
          <a:prstGeom prst="ellipse">
            <a:avLst/>
          </a:prstGeom>
          <a:solidFill>
            <a:srgbClr val="A573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32" name="AutoShape 5">
            <a:extLst>
              <a:ext uri="{FF2B5EF4-FFF2-40B4-BE49-F238E27FC236}">
                <a16:creationId xmlns:a16="http://schemas.microsoft.com/office/drawing/2014/main" id="{25DDE798-E6CF-49B8-B960-4FA313982F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4938" y="3275013"/>
            <a:ext cx="4419600" cy="508000"/>
          </a:xfrm>
          <a:prstGeom prst="roundRect">
            <a:avLst>
              <a:gd name="adj" fmla="val 50000"/>
            </a:avLst>
          </a:prstGeom>
          <a:solidFill>
            <a:srgbClr val="A5735C"/>
          </a:solidFill>
          <a:ln w="28575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5133" name="Oval 7">
            <a:extLst>
              <a:ext uri="{FF2B5EF4-FFF2-40B4-BE49-F238E27FC236}">
                <a16:creationId xmlns:a16="http://schemas.microsoft.com/office/drawing/2014/main" id="{F4FC1644-C1DD-42C0-A566-E14BC101FF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438" y="3363913"/>
            <a:ext cx="381000" cy="381000"/>
          </a:xfrm>
          <a:prstGeom prst="ellipse">
            <a:avLst/>
          </a:prstGeom>
          <a:gradFill rotWithShape="1">
            <a:gsLst>
              <a:gs pos="0">
                <a:srgbClr val="767676"/>
              </a:gs>
              <a:gs pos="50000">
                <a:srgbClr val="FFFFFF"/>
              </a:gs>
              <a:gs pos="100000">
                <a:srgbClr val="76767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34" name="Oval 8">
            <a:extLst>
              <a:ext uri="{FF2B5EF4-FFF2-40B4-BE49-F238E27FC236}">
                <a16:creationId xmlns:a16="http://schemas.microsoft.com/office/drawing/2014/main" id="{F491B8D9-C3E4-4586-892F-7948417B53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9663" y="3386138"/>
            <a:ext cx="336550" cy="336550"/>
          </a:xfrm>
          <a:prstGeom prst="ellipse">
            <a:avLst/>
          </a:prstGeom>
          <a:gradFill rotWithShape="1">
            <a:gsLst>
              <a:gs pos="0">
                <a:srgbClr val="A2A2A2"/>
              </a:gs>
              <a:gs pos="50000">
                <a:srgbClr val="FFFFFF"/>
              </a:gs>
              <a:gs pos="100000">
                <a:srgbClr val="A2A2A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28" name="Oval 9">
            <a:extLst>
              <a:ext uri="{FF2B5EF4-FFF2-40B4-BE49-F238E27FC236}">
                <a16:creationId xmlns:a16="http://schemas.microsoft.com/office/drawing/2014/main" id="{A24633FD-4DB5-4332-B49F-8B85279FC783}"/>
              </a:ext>
            </a:extLst>
          </p:cNvPr>
          <p:cNvSpPr>
            <a:spLocks noChangeArrowheads="1"/>
          </p:cNvSpPr>
          <p:nvPr/>
        </p:nvSpPr>
        <p:spPr bwMode="gray">
          <a:xfrm>
            <a:off x="2398713" y="3405188"/>
            <a:ext cx="298450" cy="298450"/>
          </a:xfrm>
          <a:prstGeom prst="ellipse">
            <a:avLst/>
          </a:prstGeom>
          <a:gradFill rotWithShape="1">
            <a:gsLst>
              <a:gs pos="0">
                <a:schemeClr val="hlink">
                  <a:gamma/>
                  <a:tint val="0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tint val="0"/>
                  <a:invGamma/>
                </a:schemeClr>
              </a:gs>
            </a:gsLst>
            <a:lin ang="2700000" scaled="1"/>
          </a:gradFill>
          <a:ln w="38100" algn="ctr">
            <a:noFill/>
            <a:round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5136" name="Oval 10">
            <a:extLst>
              <a:ext uri="{FF2B5EF4-FFF2-40B4-BE49-F238E27FC236}">
                <a16:creationId xmlns:a16="http://schemas.microsoft.com/office/drawing/2014/main" id="{3346B6C7-928C-4ED9-A537-C6209F2D9B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8713" y="3405188"/>
            <a:ext cx="298450" cy="298450"/>
          </a:xfrm>
          <a:prstGeom prst="ellipse">
            <a:avLst/>
          </a:prstGeom>
          <a:solidFill>
            <a:srgbClr val="4722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37" name="AutoShape 5">
            <a:extLst>
              <a:ext uri="{FF2B5EF4-FFF2-40B4-BE49-F238E27FC236}">
                <a16:creationId xmlns:a16="http://schemas.microsoft.com/office/drawing/2014/main" id="{DD9C3B35-7DFD-4336-9919-E287831A58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9225" y="3921125"/>
            <a:ext cx="4419600" cy="508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altLang="zh-CN" b="1"/>
          </a:p>
        </p:txBody>
      </p:sp>
      <p:sp>
        <p:nvSpPr>
          <p:cNvPr id="5138" name="Oval 7">
            <a:extLst>
              <a:ext uri="{FF2B5EF4-FFF2-40B4-BE49-F238E27FC236}">
                <a16:creationId xmlns:a16="http://schemas.microsoft.com/office/drawing/2014/main" id="{C85565D1-804A-4F89-A2F7-FEC4E714C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1725" y="4010025"/>
            <a:ext cx="381000" cy="381000"/>
          </a:xfrm>
          <a:prstGeom prst="ellipse">
            <a:avLst/>
          </a:prstGeom>
          <a:gradFill rotWithShape="1">
            <a:gsLst>
              <a:gs pos="0">
                <a:srgbClr val="767676"/>
              </a:gs>
              <a:gs pos="50000">
                <a:srgbClr val="FFFFFF"/>
              </a:gs>
              <a:gs pos="100000">
                <a:srgbClr val="76767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39" name="Oval 8">
            <a:extLst>
              <a:ext uri="{FF2B5EF4-FFF2-40B4-BE49-F238E27FC236}">
                <a16:creationId xmlns:a16="http://schemas.microsoft.com/office/drawing/2014/main" id="{A3AB599F-B67D-48DD-9403-A9800E3C57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3950" y="4032250"/>
            <a:ext cx="336550" cy="336550"/>
          </a:xfrm>
          <a:prstGeom prst="ellipse">
            <a:avLst/>
          </a:prstGeom>
          <a:gradFill rotWithShape="1">
            <a:gsLst>
              <a:gs pos="0">
                <a:srgbClr val="A2A2A2"/>
              </a:gs>
              <a:gs pos="50000">
                <a:srgbClr val="FFFFFF"/>
              </a:gs>
              <a:gs pos="100000">
                <a:srgbClr val="A2A2A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33" name="Oval 9">
            <a:extLst>
              <a:ext uri="{FF2B5EF4-FFF2-40B4-BE49-F238E27FC236}">
                <a16:creationId xmlns:a16="http://schemas.microsoft.com/office/drawing/2014/main" id="{A01447D7-BA91-4C18-9542-13A2695CE881}"/>
              </a:ext>
            </a:extLst>
          </p:cNvPr>
          <p:cNvSpPr>
            <a:spLocks noChangeArrowheads="1"/>
          </p:cNvSpPr>
          <p:nvPr/>
        </p:nvSpPr>
        <p:spPr bwMode="gray">
          <a:xfrm>
            <a:off x="2413000" y="4051300"/>
            <a:ext cx="298450" cy="298450"/>
          </a:xfrm>
          <a:prstGeom prst="ellipse">
            <a:avLst/>
          </a:prstGeom>
          <a:gradFill rotWithShape="1">
            <a:gsLst>
              <a:gs pos="0">
                <a:schemeClr val="hlink">
                  <a:gamma/>
                  <a:tint val="0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tint val="0"/>
                  <a:invGamma/>
                </a:schemeClr>
              </a:gs>
            </a:gsLst>
            <a:lin ang="2700000" scaled="1"/>
          </a:gradFill>
          <a:ln w="38100" algn="ctr">
            <a:noFill/>
            <a:round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defRPr/>
            </a:pPr>
            <a:endParaRPr lang="zh-CN" altLang="en-US"/>
          </a:p>
        </p:txBody>
      </p:sp>
      <p:sp>
        <p:nvSpPr>
          <p:cNvPr id="5141" name="Oval 10">
            <a:extLst>
              <a:ext uri="{FF2B5EF4-FFF2-40B4-BE49-F238E27FC236}">
                <a16:creationId xmlns:a16="http://schemas.microsoft.com/office/drawing/2014/main" id="{1FCB2480-9197-4097-8B12-D8AC8BF06E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0" y="4051300"/>
            <a:ext cx="298450" cy="298450"/>
          </a:xfrm>
          <a:prstGeom prst="ellipse">
            <a:avLst/>
          </a:prstGeom>
          <a:solidFill>
            <a:srgbClr val="A573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5142" name="TextBox 5" hidden="1">
            <a:extLst>
              <a:ext uri="{FF2B5EF4-FFF2-40B4-BE49-F238E27FC236}">
                <a16:creationId xmlns:a16="http://schemas.microsoft.com/office/drawing/2014/main" id="{CD0B83A7-A278-433C-B581-E35416D59A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925" y="1954213"/>
            <a:ext cx="1943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5143" name="矩形 6" hidden="1">
            <a:extLst>
              <a:ext uri="{FF2B5EF4-FFF2-40B4-BE49-F238E27FC236}">
                <a16:creationId xmlns:a16="http://schemas.microsoft.com/office/drawing/2014/main" id="{94FB3E39-6996-4E40-B750-2B0223C24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925" y="3025775"/>
            <a:ext cx="147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5144" name="矩形 7" hidden="1">
            <a:extLst>
              <a:ext uri="{FF2B5EF4-FFF2-40B4-BE49-F238E27FC236}">
                <a16:creationId xmlns:a16="http://schemas.microsoft.com/office/drawing/2014/main" id="{84E7F599-4F7D-4BFE-9A11-36D996E28C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4240213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5145" name="矩形 8" hidden="1">
            <a:extLst>
              <a:ext uri="{FF2B5EF4-FFF2-40B4-BE49-F238E27FC236}">
                <a16:creationId xmlns:a16="http://schemas.microsoft.com/office/drawing/2014/main" id="{83C70A2D-4CD8-4DFE-A88E-CB559F5C2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5526088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5146" name="TextBox 12">
            <a:extLst>
              <a:ext uri="{FF2B5EF4-FFF2-40B4-BE49-F238E27FC236}">
                <a16:creationId xmlns:a16="http://schemas.microsoft.com/office/drawing/2014/main" id="{2BEFA60E-E0DF-4F08-9D7D-C235E5A270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3" y="500063"/>
            <a:ext cx="10001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5147" name="矩形 21">
            <a:extLst>
              <a:ext uri="{FF2B5EF4-FFF2-40B4-BE49-F238E27FC236}">
                <a16:creationId xmlns:a16="http://schemas.microsoft.com/office/drawing/2014/main" id="{F86E1F80-BE21-4E46-A918-4B97BBEBC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2088" y="4000500"/>
            <a:ext cx="10969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未来目标</a:t>
            </a:r>
          </a:p>
        </p:txBody>
      </p:sp>
      <p:sp>
        <p:nvSpPr>
          <p:cNvPr id="5148" name="矩形 22">
            <a:extLst>
              <a:ext uri="{FF2B5EF4-FFF2-40B4-BE49-F238E27FC236}">
                <a16:creationId xmlns:a16="http://schemas.microsoft.com/office/drawing/2014/main" id="{7B0035E2-E02D-4151-9DA9-27AAF7677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500" y="2000250"/>
            <a:ext cx="1096963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团队介绍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49" name="矩形 21">
            <a:extLst>
              <a:ext uri="{FF2B5EF4-FFF2-40B4-BE49-F238E27FC236}">
                <a16:creationId xmlns:a16="http://schemas.microsoft.com/office/drawing/2014/main" id="{9B9117DA-C822-4210-B8B5-52B948CF36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500" y="3357563"/>
            <a:ext cx="10969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5150" name="矩形 21">
            <a:extLst>
              <a:ext uri="{FF2B5EF4-FFF2-40B4-BE49-F238E27FC236}">
                <a16:creationId xmlns:a16="http://schemas.microsoft.com/office/drawing/2014/main" id="{F533455E-2961-4623-AEE2-2FFCB8E9D5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2725" y="2735263"/>
            <a:ext cx="10985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产业现状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08E3535-23DE-474F-A930-B28B9053E557}"/>
              </a:ext>
            </a:extLst>
          </p:cNvPr>
          <p:cNvSpPr txBox="1"/>
          <p:nvPr/>
        </p:nvSpPr>
        <p:spPr>
          <a:xfrm>
            <a:off x="4202113" y="2397125"/>
            <a:ext cx="2378075" cy="13001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1" eaLnBrk="1" hangingPunct="1">
              <a:defRPr/>
            </a:pPr>
            <a:r>
              <a:rPr lang="zh-CN" altLang="en-US" sz="1970" b="1" noProof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noProof="1">
                <a:solidFill>
                  <a:srgbClr val="A5735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en-US" altLang="zh-CN" sz="2800" b="1" noProof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eaLnBrk="1" hangingPunct="1">
              <a:defRPr/>
            </a:pPr>
            <a:r>
              <a:rPr lang="zh-CN" altLang="en-US" sz="5060" noProof="1">
                <a:solidFill>
                  <a:srgbClr val="F0D0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sz="3200" noProof="1">
                <a:solidFill>
                  <a:srgbClr val="5353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团队介绍</a:t>
            </a:r>
            <a:endParaRPr lang="zh-CN" sz="3200" noProof="1">
              <a:solidFill>
                <a:srgbClr val="53535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A79E217-4D0D-4CD2-A646-7B5F24524BFC}"/>
              </a:ext>
            </a:extLst>
          </p:cNvPr>
          <p:cNvCxnSpPr/>
          <p:nvPr/>
        </p:nvCxnSpPr>
        <p:spPr>
          <a:xfrm flipV="1">
            <a:off x="4013200" y="1974850"/>
            <a:ext cx="0" cy="19970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57B4281-1D54-48B2-B879-7EBDAC9B2FF4}"/>
              </a:ext>
            </a:extLst>
          </p:cNvPr>
          <p:cNvSpPr txBox="1"/>
          <p:nvPr/>
        </p:nvSpPr>
        <p:spPr>
          <a:xfrm>
            <a:off x="2249488" y="3625850"/>
            <a:ext cx="1270000" cy="3460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2250" noProof="1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Arial" panose="020B0604020202020204" pitchFamily="34" charset="0"/>
              </a:rPr>
              <a:t>PART 01</a:t>
            </a:r>
            <a:endParaRPr lang="zh-CN" altLang="en-US" sz="2250" noProof="1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3D287A1-2C6D-4918-AA67-2846882FE182}"/>
              </a:ext>
            </a:extLst>
          </p:cNvPr>
          <p:cNvGrpSpPr/>
          <p:nvPr/>
        </p:nvGrpSpPr>
        <p:grpSpPr>
          <a:xfrm>
            <a:off x="2041782" y="1937739"/>
            <a:ext cx="1477008" cy="147700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同心圆 17">
              <a:extLst>
                <a:ext uri="{FF2B5EF4-FFF2-40B4-BE49-F238E27FC236}">
                  <a16:creationId xmlns:a16="http://schemas.microsoft.com/office/drawing/2014/main" id="{3E3ED8F8-1E4A-4911-9BB6-BF5CF70A0F73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noProof="1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E911CD63-29CA-4142-AE7E-9771E5E73047}"/>
                </a:ext>
              </a:extLst>
            </p:cNvPr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noProof="1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75" name="TextBox 13">
            <a:extLst>
              <a:ext uri="{FF2B5EF4-FFF2-40B4-BE49-F238E27FC236}">
                <a16:creationId xmlns:a16="http://schemas.microsoft.com/office/drawing/2014/main" id="{A42F532C-207D-432B-B2A2-0C612EE7AA33}"/>
              </a:ext>
            </a:extLst>
          </p:cNvPr>
          <p:cNvSpPr txBox="1"/>
          <p:nvPr/>
        </p:nvSpPr>
        <p:spPr>
          <a:xfrm>
            <a:off x="2224088" y="2170113"/>
            <a:ext cx="1268412" cy="108108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7030" b="1" noProof="1">
                <a:solidFill>
                  <a:srgbClr val="472214"/>
                </a:solidFill>
                <a:ea typeface="+mj-ea"/>
                <a:cs typeface="Arial" panose="020B0604020202020204" pitchFamily="34" charset="0"/>
              </a:rPr>
              <a:t>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7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5" hidden="1">
            <a:extLst>
              <a:ext uri="{FF2B5EF4-FFF2-40B4-BE49-F238E27FC236}">
                <a16:creationId xmlns:a16="http://schemas.microsoft.com/office/drawing/2014/main" id="{6E8B7C14-3D6F-4BBC-9F15-BD826A397B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925" y="1954213"/>
            <a:ext cx="1943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7171" name="矩形 6" hidden="1">
            <a:extLst>
              <a:ext uri="{FF2B5EF4-FFF2-40B4-BE49-F238E27FC236}">
                <a16:creationId xmlns:a16="http://schemas.microsoft.com/office/drawing/2014/main" id="{3505A316-A6CE-44F6-B938-7B28267583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925" y="3025775"/>
            <a:ext cx="147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7172" name="矩形 7" hidden="1">
            <a:extLst>
              <a:ext uri="{FF2B5EF4-FFF2-40B4-BE49-F238E27FC236}">
                <a16:creationId xmlns:a16="http://schemas.microsoft.com/office/drawing/2014/main" id="{23081C1E-D89A-4746-9B56-B4A640666C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4240213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7173" name="矩形 8" hidden="1">
            <a:extLst>
              <a:ext uri="{FF2B5EF4-FFF2-40B4-BE49-F238E27FC236}">
                <a16:creationId xmlns:a16="http://schemas.microsoft.com/office/drawing/2014/main" id="{66B1194F-7111-4F0E-8E4E-A783CF20D5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5526088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7174" name="矩形 15">
            <a:extLst>
              <a:ext uri="{FF2B5EF4-FFF2-40B4-BE49-F238E27FC236}">
                <a16:creationId xmlns:a16="http://schemas.microsoft.com/office/drawing/2014/main" id="{66F7DBC1-67F2-4504-8C50-5DB00F8B3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1350" y="692150"/>
            <a:ext cx="5953125" cy="1881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600" b="1">
                <a:latin typeface="Arial" panose="020B0604020202020204" pitchFamily="34" charset="0"/>
                <a:sym typeface="宋体" panose="02010600030101010101" pitchFamily="2" charset="-122"/>
              </a:rPr>
              <a:t>        </a:t>
            </a:r>
            <a:r>
              <a:rPr lang="zh-CN" altLang="en-US" sz="1600" b="1">
                <a:latin typeface="Arial" panose="020B0604020202020204" pitchFamily="34" charset="0"/>
                <a:sym typeface="宋体" panose="02010600030101010101" pitchFamily="2" charset="-122"/>
              </a:rPr>
              <a:t>区块链工作室由裴庆祺老师带领，负责区块链原始技术创新、区块链</a:t>
            </a:r>
            <a:r>
              <a:rPr lang="en-US" altLang="zh-CN" sz="1600" b="1">
                <a:latin typeface="Arial" panose="020B0604020202020204" pitchFamily="34" charset="0"/>
                <a:sym typeface="宋体" panose="02010600030101010101" pitchFamily="2" charset="-122"/>
              </a:rPr>
              <a:t>+</a:t>
            </a:r>
            <a:r>
              <a:rPr lang="zh-CN" altLang="en-US" sz="1600" b="1">
                <a:latin typeface="Arial" panose="020B0604020202020204" pitchFamily="34" charset="0"/>
                <a:sym typeface="宋体" panose="02010600030101010101" pitchFamily="2" charset="-122"/>
              </a:rPr>
              <a:t>产业创新应用探索、区块链人才培养。</a:t>
            </a:r>
            <a:endParaRPr lang="en-US" altLang="zh-CN" sz="1600" b="1">
              <a:latin typeface="Arial" panose="020B0604020202020204" pitchFamily="34" charset="0"/>
              <a:sym typeface="宋体" panose="02010600030101010101" pitchFamily="2" charset="-122"/>
            </a:endParaRP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600" b="1">
                <a:latin typeface="宋体" panose="02010600030101010101" pitchFamily="2" charset="-122"/>
                <a:sym typeface="宋体" panose="02010600030101010101" pitchFamily="2" charset="-122"/>
              </a:rPr>
              <a:t>    </a:t>
            </a:r>
            <a:r>
              <a:rPr lang="zh-CN" altLang="en-US" sz="1600" b="1">
                <a:latin typeface="宋体" panose="02010600030101010101" pitchFamily="2" charset="-122"/>
                <a:sym typeface="宋体" panose="02010600030101010101" pitchFamily="2" charset="-122"/>
              </a:rPr>
              <a:t>工作室依托裴老师的师资团队和西安西电链融科技有限公司在科研、技术和商业思维上的指导，研发创新创业项目，争取在视野、思维、技术上将区块链及其应用达到行业前沿水准。</a:t>
            </a:r>
            <a:endParaRPr lang="zh-CN" altLang="en-US" sz="1600">
              <a:latin typeface="宋体" panose="02010600030101010101" pitchFamily="2" charset="-122"/>
            </a:endParaRPr>
          </a:p>
        </p:txBody>
      </p:sp>
      <p:pic>
        <p:nvPicPr>
          <p:cNvPr id="7175" name="Picture 17" descr="区块链 的图像结果">
            <a:extLst>
              <a:ext uri="{FF2B5EF4-FFF2-40B4-BE49-F238E27FC236}">
                <a16:creationId xmlns:a16="http://schemas.microsoft.com/office/drawing/2014/main" id="{2CBE21DB-8B0D-4509-A571-89030CA7B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588" y="2708275"/>
            <a:ext cx="5953125" cy="309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A3C821-7ADA-4205-9C69-412198408F54}"/>
              </a:ext>
            </a:extLst>
          </p:cNvPr>
          <p:cNvSpPr/>
          <p:nvPr/>
        </p:nvSpPr>
        <p:spPr>
          <a:xfrm flipH="1">
            <a:off x="441722" y="1061735"/>
            <a:ext cx="842138" cy="286232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zh-CN" altLang="en-US" sz="36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工作室简介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A52A5D7-1708-4A36-B7E4-35CE8ADEE3AB}"/>
              </a:ext>
            </a:extLst>
          </p:cNvPr>
          <p:cNvSpPr/>
          <p:nvPr/>
        </p:nvSpPr>
        <p:spPr>
          <a:xfrm flipH="1">
            <a:off x="524744" y="960066"/>
            <a:ext cx="842138" cy="230832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zh-CN" altLang="en-US" sz="36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团队介绍</a:t>
            </a:r>
          </a:p>
        </p:txBody>
      </p:sp>
      <p:sp>
        <p:nvSpPr>
          <p:cNvPr id="8195" name="文本框 4">
            <a:extLst>
              <a:ext uri="{FF2B5EF4-FFF2-40B4-BE49-F238E27FC236}">
                <a16:creationId xmlns:a16="http://schemas.microsoft.com/office/drawing/2014/main" id="{4ECCA7B7-1BB4-4508-AB95-986831E60C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9475" y="2336800"/>
            <a:ext cx="6310313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Arial" panose="020B0604020202020204" pitchFamily="34" charset="0"/>
              </a:rPr>
              <a:t>指导老师：</a:t>
            </a:r>
            <a:endParaRPr lang="en-US" altLang="zh-CN" sz="1800" b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Arial" panose="020B0604020202020204" pitchFamily="34" charset="0"/>
              </a:rPr>
              <a:t>裴庆祺 教授</a:t>
            </a:r>
            <a:r>
              <a:rPr lang="en-US" altLang="zh-CN" sz="1800">
                <a:latin typeface="Arial" panose="020B0604020202020204" pitchFamily="34" charset="0"/>
              </a:rPr>
              <a:t> </a:t>
            </a:r>
            <a:r>
              <a:rPr lang="zh-CN" altLang="en-US" sz="1800">
                <a:latin typeface="Arial" panose="020B0604020202020204" pitchFamily="34" charset="0"/>
              </a:rPr>
              <a:t>；安玲玲 副教授；马立川 讲师；赵东晓 博士</a:t>
            </a:r>
            <a:endParaRPr lang="en-US" altLang="zh-CN" sz="1800">
              <a:latin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66AC281-7A72-4016-A8BA-6A8F2C8D862B}"/>
              </a:ext>
            </a:extLst>
          </p:cNvPr>
          <p:cNvSpPr txBox="1"/>
          <p:nvPr/>
        </p:nvSpPr>
        <p:spPr>
          <a:xfrm>
            <a:off x="2124075" y="3446463"/>
            <a:ext cx="6176963" cy="2030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b="1" dirty="0"/>
              <a:t>技术指导：</a:t>
            </a:r>
            <a:endParaRPr lang="en-US" altLang="zh-CN" b="1" dirty="0"/>
          </a:p>
          <a:p>
            <a:pPr eaLnBrk="1" hangingPunct="1">
              <a:defRPr/>
            </a:pPr>
            <a:endParaRPr lang="en-US" altLang="zh-CN" dirty="0"/>
          </a:p>
          <a:p>
            <a:pPr eaLnBrk="1" hangingPunct="1">
              <a:defRPr/>
            </a:pPr>
            <a:r>
              <a:rPr lang="zh-CN" altLang="en-US" dirty="0"/>
              <a:t>卫佳：</a:t>
            </a:r>
            <a:r>
              <a:rPr lang="zh-CN" altLang="en-US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曾任职中兴通讯股份有限公司 高级研发工程师；西电链融技术总监</a:t>
            </a:r>
            <a:endParaRPr lang="en-US" altLang="zh-CN" spc="-8" dirty="0">
              <a:solidFill>
                <a:schemeClr val="tx1">
                  <a:lumMod val="75000"/>
                  <a:lumOff val="2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defRPr/>
            </a:pPr>
            <a:endParaRPr lang="zh-CN" altLang="en-US" spc="-8" dirty="0">
              <a:solidFill>
                <a:schemeClr val="tx1">
                  <a:lumMod val="75000"/>
                  <a:lumOff val="2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defRPr/>
            </a:pPr>
            <a:r>
              <a:rPr lang="zh-CN" altLang="en-US" dirty="0"/>
              <a:t>王乐：</a:t>
            </a:r>
            <a:r>
              <a:rPr lang="zh-CN" altLang="en-US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曾任职中国电子科技集团西北子集团 项目总师；西电链融产品总监</a:t>
            </a:r>
            <a:endParaRPr lang="en-US" altLang="zh-CN" spc="-8" dirty="0">
              <a:solidFill>
                <a:schemeClr val="tx1">
                  <a:lumMod val="75000"/>
                  <a:lumOff val="25000"/>
                </a:schemeClr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8197" name="文本框 8">
            <a:extLst>
              <a:ext uri="{FF2B5EF4-FFF2-40B4-BE49-F238E27FC236}">
                <a16:creationId xmlns:a16="http://schemas.microsoft.com/office/drawing/2014/main" id="{07DC2095-AE3B-4988-94F8-ACF5D10CCC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4075" y="1182688"/>
            <a:ext cx="6335713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Arial" panose="020B0604020202020204" pitchFamily="34" charset="0"/>
              </a:rPr>
              <a:t>主要学生构成：</a:t>
            </a:r>
            <a:endParaRPr lang="en-US" altLang="zh-CN" sz="1800" b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Arial" panose="020B0604020202020204" pitchFamily="34" charset="0"/>
              </a:rPr>
              <a:t>本科生</a:t>
            </a:r>
            <a:r>
              <a:rPr lang="en-US" altLang="zh-CN" sz="1800">
                <a:latin typeface="Arial" panose="020B0604020202020204" pitchFamily="34" charset="0"/>
              </a:rPr>
              <a:t>9</a:t>
            </a:r>
            <a:r>
              <a:rPr lang="zh-CN" altLang="en-US" sz="1800">
                <a:latin typeface="Arial" panose="020B0604020202020204" pitchFamily="34" charset="0"/>
              </a:rPr>
              <a:t>名</a:t>
            </a:r>
            <a:r>
              <a:rPr lang="en-US" altLang="zh-CN" sz="1800">
                <a:latin typeface="Arial" panose="020B0604020202020204" pitchFamily="34" charset="0"/>
              </a:rPr>
              <a:t>+ </a:t>
            </a:r>
            <a:r>
              <a:rPr lang="zh-CN" altLang="en-US" sz="1800">
                <a:latin typeface="Arial" panose="020B0604020202020204" pitchFamily="34" charset="0"/>
              </a:rPr>
              <a:t>研究生</a:t>
            </a:r>
            <a:r>
              <a:rPr lang="en-US" altLang="zh-CN" sz="1800">
                <a:latin typeface="Arial" panose="020B0604020202020204" pitchFamily="34" charset="0"/>
              </a:rPr>
              <a:t>4</a:t>
            </a:r>
            <a:r>
              <a:rPr lang="zh-CN" altLang="en-US" sz="1800">
                <a:latin typeface="Arial" panose="020B0604020202020204" pitchFamily="34" charset="0"/>
              </a:rPr>
              <a:t>名</a:t>
            </a:r>
            <a:endParaRPr lang="en-US" altLang="zh-CN" sz="1800">
              <a:latin typeface="Arial" panose="020B0604020202020204" pitchFamily="34" charset="0"/>
            </a:endParaRPr>
          </a:p>
        </p:txBody>
      </p:sp>
      <p:pic>
        <p:nvPicPr>
          <p:cNvPr id="8198" name="Picture 7" descr="团队 的图像结果">
            <a:extLst>
              <a:ext uri="{FF2B5EF4-FFF2-40B4-BE49-F238E27FC236}">
                <a16:creationId xmlns:a16="http://schemas.microsoft.com/office/drawing/2014/main" id="{6ED00521-D310-44F7-B11D-0E233A93A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36" b="6699"/>
          <a:stretch>
            <a:fillRect/>
          </a:stretch>
        </p:blipFill>
        <p:spPr bwMode="auto">
          <a:xfrm>
            <a:off x="5435600" y="712788"/>
            <a:ext cx="2566988" cy="200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Box 5" hidden="1">
            <a:extLst>
              <a:ext uri="{FF2B5EF4-FFF2-40B4-BE49-F238E27FC236}">
                <a16:creationId xmlns:a16="http://schemas.microsoft.com/office/drawing/2014/main" id="{071FD17A-6C99-49E7-AFFF-215A68E9F0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925" y="1954213"/>
            <a:ext cx="1943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19" name="矩形 6" hidden="1">
            <a:extLst>
              <a:ext uri="{FF2B5EF4-FFF2-40B4-BE49-F238E27FC236}">
                <a16:creationId xmlns:a16="http://schemas.microsoft.com/office/drawing/2014/main" id="{F5039FA6-3BA8-4814-852B-FD776AE10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925" y="3025775"/>
            <a:ext cx="147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20" name="矩形 7" hidden="1">
            <a:extLst>
              <a:ext uri="{FF2B5EF4-FFF2-40B4-BE49-F238E27FC236}">
                <a16:creationId xmlns:a16="http://schemas.microsoft.com/office/drawing/2014/main" id="{F007F5E2-75E7-4564-9251-86D10152F1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4240213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21" name="矩形 8" hidden="1">
            <a:extLst>
              <a:ext uri="{FF2B5EF4-FFF2-40B4-BE49-F238E27FC236}">
                <a16:creationId xmlns:a16="http://schemas.microsoft.com/office/drawing/2014/main" id="{47041595-CB4B-4FE4-9E64-99C1C1B3D7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5526088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748187-3C5C-413A-8BE7-99BF29F734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2113" y="2397125"/>
            <a:ext cx="2378075" cy="130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lvl="1" eaLnBrk="1" hangingPunct="1">
              <a:spcBef>
                <a:spcPct val="0"/>
              </a:spcBef>
              <a:buFontTx/>
              <a:buNone/>
            </a:pPr>
            <a:r>
              <a:rPr lang="zh-CN" altLang="en-US" sz="1900" b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>
                <a:solidFill>
                  <a:srgbClr val="A5735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en-US" altLang="zh-CN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eaLnBrk="1" hangingPunct="1">
              <a:spcBef>
                <a:spcPct val="0"/>
              </a:spcBef>
              <a:buFontTx/>
              <a:buNone/>
            </a:pPr>
            <a:r>
              <a:rPr lang="zh-CN" altLang="en-US" sz="5000">
                <a:solidFill>
                  <a:srgbClr val="F0D0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zh-CN" sz="3200">
                <a:solidFill>
                  <a:srgbClr val="53535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产业</a:t>
            </a:r>
            <a:r>
              <a:rPr lang="zh-CN" altLang="en-US" sz="3200">
                <a:solidFill>
                  <a:srgbClr val="53535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</a:t>
            </a:r>
            <a:endParaRPr lang="zh-CN" altLang="zh-CN" sz="5000">
              <a:solidFill>
                <a:srgbClr val="53535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81E8046-D6DB-488C-AD0C-723F638CBFEF}"/>
              </a:ext>
            </a:extLst>
          </p:cNvPr>
          <p:cNvCxnSpPr/>
          <p:nvPr/>
        </p:nvCxnSpPr>
        <p:spPr>
          <a:xfrm flipV="1">
            <a:off x="4013200" y="1974850"/>
            <a:ext cx="0" cy="19970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285A7BA-7F3F-48A9-A9C6-5FC78EE0AC09}"/>
              </a:ext>
            </a:extLst>
          </p:cNvPr>
          <p:cNvSpPr txBox="1"/>
          <p:nvPr/>
        </p:nvSpPr>
        <p:spPr>
          <a:xfrm>
            <a:off x="2249488" y="3625850"/>
            <a:ext cx="1270000" cy="34607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2250" noProof="1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Arial" panose="020B0604020202020204" pitchFamily="34" charset="0"/>
              </a:rPr>
              <a:t>PART 02</a:t>
            </a:r>
            <a:endParaRPr lang="zh-CN" altLang="en-US" sz="2250" noProof="1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FC18DDE-4F4D-49FB-B2CA-45A0F7E3ECD7}"/>
              </a:ext>
            </a:extLst>
          </p:cNvPr>
          <p:cNvGrpSpPr/>
          <p:nvPr/>
        </p:nvGrpSpPr>
        <p:grpSpPr>
          <a:xfrm>
            <a:off x="2041782" y="1937739"/>
            <a:ext cx="1477008" cy="147700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同心圆 17">
              <a:extLst>
                <a:ext uri="{FF2B5EF4-FFF2-40B4-BE49-F238E27FC236}">
                  <a16:creationId xmlns:a16="http://schemas.microsoft.com/office/drawing/2014/main" id="{8362C781-577C-41A7-B5F5-5E70ECDAA08C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noProof="1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96481766-1381-4CB4-A9AA-751A6AFC777A}"/>
                </a:ext>
              </a:extLst>
            </p:cNvPr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noProof="1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75" name="TextBox 13">
            <a:extLst>
              <a:ext uri="{FF2B5EF4-FFF2-40B4-BE49-F238E27FC236}">
                <a16:creationId xmlns:a16="http://schemas.microsoft.com/office/drawing/2014/main" id="{11195A04-7158-4F42-8B3A-CCD449C5EC4A}"/>
              </a:ext>
            </a:extLst>
          </p:cNvPr>
          <p:cNvSpPr txBox="1"/>
          <p:nvPr/>
        </p:nvSpPr>
        <p:spPr>
          <a:xfrm>
            <a:off x="2224088" y="2170113"/>
            <a:ext cx="1268412" cy="108108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7030" b="1" noProof="1">
                <a:solidFill>
                  <a:srgbClr val="472214"/>
                </a:solidFill>
                <a:ea typeface="+mj-ea"/>
                <a:cs typeface="Arial" panose="020B0604020202020204" pitchFamily="34" charset="0"/>
              </a:rPr>
              <a:t>02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7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Box 5" hidden="1">
            <a:extLst>
              <a:ext uri="{FF2B5EF4-FFF2-40B4-BE49-F238E27FC236}">
                <a16:creationId xmlns:a16="http://schemas.microsoft.com/office/drawing/2014/main" id="{6421C06F-D7DC-4779-9314-DE4A8C5B0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925" y="1954213"/>
            <a:ext cx="1943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0243" name="矩形 6" hidden="1">
            <a:extLst>
              <a:ext uri="{FF2B5EF4-FFF2-40B4-BE49-F238E27FC236}">
                <a16:creationId xmlns:a16="http://schemas.microsoft.com/office/drawing/2014/main" id="{2D0570BA-543A-4869-BB19-C5DFCA0D66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925" y="3025775"/>
            <a:ext cx="147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0244" name="矩形 7" hidden="1">
            <a:extLst>
              <a:ext uri="{FF2B5EF4-FFF2-40B4-BE49-F238E27FC236}">
                <a16:creationId xmlns:a16="http://schemas.microsoft.com/office/drawing/2014/main" id="{36B57789-49DE-4452-B430-544E0382B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4240213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0245" name="矩形 8" hidden="1">
            <a:extLst>
              <a:ext uri="{FF2B5EF4-FFF2-40B4-BE49-F238E27FC236}">
                <a16:creationId xmlns:a16="http://schemas.microsoft.com/office/drawing/2014/main" id="{20E220CE-ABF5-488B-9FCC-E8F121E94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5526088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0246" name="矩形 6">
            <a:extLst>
              <a:ext uri="{FF2B5EF4-FFF2-40B4-BE49-F238E27FC236}">
                <a16:creationId xmlns:a16="http://schemas.microsoft.com/office/drawing/2014/main" id="{1E8650A7-4C58-43DE-AD9B-937904810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188" y="285750"/>
            <a:ext cx="387798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区块链赋能产业创新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47" name="组合 64">
            <a:extLst>
              <a:ext uri="{FF2B5EF4-FFF2-40B4-BE49-F238E27FC236}">
                <a16:creationId xmlns:a16="http://schemas.microsoft.com/office/drawing/2014/main" id="{6ED53E1E-2D02-48D3-8A5E-80DA61D2E4A3}"/>
              </a:ext>
            </a:extLst>
          </p:cNvPr>
          <p:cNvGrpSpPr>
            <a:grpSpLocks/>
          </p:cNvGrpSpPr>
          <p:nvPr/>
        </p:nvGrpSpPr>
        <p:grpSpPr bwMode="auto">
          <a:xfrm>
            <a:off x="448010" y="1578860"/>
            <a:ext cx="8049877" cy="3436053"/>
            <a:chOff x="899218" y="1212533"/>
            <a:chExt cx="10564725" cy="4592183"/>
          </a:xfrm>
        </p:grpSpPr>
        <p:cxnSp>
          <p:nvCxnSpPr>
            <p:cNvPr id="10260" name="MH_Other_6">
              <a:extLst>
                <a:ext uri="{FF2B5EF4-FFF2-40B4-BE49-F238E27FC236}">
                  <a16:creationId xmlns:a16="http://schemas.microsoft.com/office/drawing/2014/main" id="{D893080F-2560-4B68-9E0B-67CC88089759}"/>
                </a:ext>
              </a:extLst>
            </p:cNvPr>
            <p:cNvCxnSpPr>
              <a:cxnSpLocks noChangeShapeType="1"/>
            </p:cNvCxnSpPr>
            <p:nvPr>
              <p:custDataLst>
                <p:tags r:id="rId1"/>
              </p:custDataLst>
            </p:nvPr>
          </p:nvCxnSpPr>
          <p:spPr bwMode="auto">
            <a:xfrm>
              <a:off x="4089738" y="2283232"/>
              <a:ext cx="965132" cy="404981"/>
            </a:xfrm>
            <a:prstGeom prst="line">
              <a:avLst/>
            </a:prstGeom>
            <a:noFill/>
            <a:ln w="38100">
              <a:solidFill>
                <a:srgbClr val="BFBFB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1" name="MH_Other_8">
              <a:extLst>
                <a:ext uri="{FF2B5EF4-FFF2-40B4-BE49-F238E27FC236}">
                  <a16:creationId xmlns:a16="http://schemas.microsoft.com/office/drawing/2014/main" id="{2E6B9F02-1F5B-4B06-BDB1-DFD0893989AF}"/>
                </a:ext>
              </a:extLst>
            </p:cNvPr>
            <p:cNvCxnSpPr>
              <a:cxnSpLocks noChangeShapeType="1"/>
            </p:cNvCxnSpPr>
            <p:nvPr>
              <p:custDataLst>
                <p:tags r:id="rId2"/>
              </p:custDataLst>
            </p:nvPr>
          </p:nvCxnSpPr>
          <p:spPr bwMode="auto">
            <a:xfrm flipH="1">
              <a:off x="7056166" y="2286888"/>
              <a:ext cx="1111524" cy="401301"/>
            </a:xfrm>
            <a:prstGeom prst="line">
              <a:avLst/>
            </a:prstGeom>
            <a:noFill/>
            <a:ln w="38100">
              <a:solidFill>
                <a:srgbClr val="BFBFB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2" name="MH_Other_10">
              <a:extLst>
                <a:ext uri="{FF2B5EF4-FFF2-40B4-BE49-F238E27FC236}">
                  <a16:creationId xmlns:a16="http://schemas.microsoft.com/office/drawing/2014/main" id="{08451293-4546-4EC6-B410-8CEC45C00A0F}"/>
                </a:ext>
              </a:extLst>
            </p:cNvPr>
            <p:cNvCxnSpPr>
              <a:cxnSpLocks noChangeShapeType="1"/>
            </p:cNvCxnSpPr>
            <p:nvPr>
              <p:custDataLst>
                <p:tags r:id="rId3"/>
              </p:custDataLst>
            </p:nvPr>
          </p:nvCxnSpPr>
          <p:spPr bwMode="auto">
            <a:xfrm flipV="1">
              <a:off x="4734637" y="4332919"/>
              <a:ext cx="900404" cy="714528"/>
            </a:xfrm>
            <a:prstGeom prst="line">
              <a:avLst/>
            </a:prstGeom>
            <a:noFill/>
            <a:ln w="38100">
              <a:solidFill>
                <a:srgbClr val="BFBFB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MH_Other_12">
              <a:extLst>
                <a:ext uri="{FF2B5EF4-FFF2-40B4-BE49-F238E27FC236}">
                  <a16:creationId xmlns:a16="http://schemas.microsoft.com/office/drawing/2014/main" id="{8595B9AF-3698-4035-807D-B06CB2F5EED3}"/>
                </a:ext>
              </a:extLst>
            </p:cNvPr>
            <p:cNvCxnSpPr>
              <a:cxnSpLocks noChangeShapeType="1"/>
            </p:cNvCxnSpPr>
            <p:nvPr>
              <p:custDataLst>
                <p:tags r:id="rId4"/>
              </p:custDataLst>
            </p:nvPr>
          </p:nvCxnSpPr>
          <p:spPr bwMode="auto">
            <a:xfrm flipH="1" flipV="1">
              <a:off x="6675153" y="4332917"/>
              <a:ext cx="871407" cy="694635"/>
            </a:xfrm>
            <a:prstGeom prst="line">
              <a:avLst/>
            </a:prstGeom>
            <a:noFill/>
            <a:ln w="38100">
              <a:solidFill>
                <a:srgbClr val="BFBFB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2" name="MH_Text_1">
              <a:extLst>
                <a:ext uri="{FF2B5EF4-FFF2-40B4-BE49-F238E27FC236}">
                  <a16:creationId xmlns:a16="http://schemas.microsoft.com/office/drawing/2014/main" id="{5BD78BF9-A861-4998-84A9-D4F1672C596C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55476" y="1338351"/>
              <a:ext cx="2498054" cy="38614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78140" tIns="0" rIns="178140" bIns="0"/>
            <a:lstStyle/>
            <a:p>
              <a:pPr marL="426085" indent="-426085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8C2E"/>
                </a:buClr>
                <a:buFont typeface="Wingdings" panose="05000000000000000000" pitchFamily="2" charset="2"/>
                <a:buChar char="n"/>
                <a:defRPr/>
              </a:pPr>
              <a:r>
                <a:rPr lang="zh-CN" sz="2000" b="1" kern="0" dirty="0">
                  <a:latin typeface="Arial" panose="020B0604020202020204"/>
                  <a:ea typeface="微软雅黑" panose="020B0503020204020204" pitchFamily="34" charset="-122"/>
                  <a:cs typeface="+mn-ea"/>
                  <a:sym typeface="+mn-lt"/>
                </a:rPr>
                <a:t>金融领域</a:t>
              </a:r>
            </a:p>
          </p:txBody>
        </p:sp>
        <p:sp>
          <p:nvSpPr>
            <p:cNvPr id="43" name="MH_Text_1">
              <a:extLst>
                <a:ext uri="{FF2B5EF4-FFF2-40B4-BE49-F238E27FC236}">
                  <a16:creationId xmlns:a16="http://schemas.microsoft.com/office/drawing/2014/main" id="{A86A8663-D66D-47A2-BECC-B2C53E7AE3CD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899218" y="4690183"/>
              <a:ext cx="2495971" cy="388261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78140" tIns="0" rIns="178140" bIns="0"/>
            <a:lstStyle/>
            <a:p>
              <a:pPr marL="426085" indent="-426085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D9E38"/>
                </a:buClr>
                <a:buFont typeface="Wingdings" panose="05000000000000000000" pitchFamily="2" charset="2"/>
                <a:buChar char="n"/>
                <a:defRPr/>
              </a:pPr>
              <a:r>
                <a:rPr lang="zh-CN" sz="2000" b="1" kern="0" dirty="0">
                  <a:latin typeface="Arial" panose="020B0604020202020204"/>
                  <a:ea typeface="微软雅黑" panose="020B0503020204020204" pitchFamily="34" charset="-122"/>
                  <a:cs typeface="+mn-ea"/>
                  <a:sym typeface="+mn-lt"/>
                </a:rPr>
                <a:t>版权领域</a:t>
              </a:r>
            </a:p>
          </p:txBody>
        </p:sp>
        <p:sp>
          <p:nvSpPr>
            <p:cNvPr id="44" name="MH_Text_1">
              <a:extLst>
                <a:ext uri="{FF2B5EF4-FFF2-40B4-BE49-F238E27FC236}">
                  <a16:creationId xmlns:a16="http://schemas.microsoft.com/office/drawing/2014/main" id="{50809A5F-E4A7-4EE9-BBB9-4897229583C4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8825157" y="4849231"/>
              <a:ext cx="2493887" cy="388261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78140" tIns="0" rIns="178140" bIns="0"/>
            <a:lstStyle/>
            <a:p>
              <a:pPr marL="426085" indent="-426085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8C2E"/>
                </a:buClr>
                <a:buFont typeface="Wingdings" panose="05000000000000000000" pitchFamily="2" charset="2"/>
                <a:buChar char="n"/>
                <a:defRPr/>
              </a:pPr>
              <a:r>
                <a:rPr lang="zh-CN" sz="2000" b="1" kern="0" dirty="0">
                  <a:latin typeface="Arial" panose="020B0604020202020204"/>
                  <a:ea typeface="微软雅黑" panose="020B0503020204020204" pitchFamily="34" charset="-122"/>
                  <a:cs typeface="+mn-ea"/>
                  <a:sym typeface="+mn-lt"/>
                </a:rPr>
                <a:t>溯源产业</a:t>
              </a:r>
            </a:p>
          </p:txBody>
        </p:sp>
        <p:sp>
          <p:nvSpPr>
            <p:cNvPr id="45" name="MH_Text_1">
              <a:extLst>
                <a:ext uri="{FF2B5EF4-FFF2-40B4-BE49-F238E27FC236}">
                  <a16:creationId xmlns:a16="http://schemas.microsoft.com/office/drawing/2014/main" id="{38C6D689-B363-46A2-BB59-E8843DC5CC0A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8965888" y="1212533"/>
              <a:ext cx="2498055" cy="388262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178140" tIns="0" rIns="178140" bIns="0"/>
            <a:lstStyle/>
            <a:p>
              <a:pPr marL="426085" indent="-426085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D9E38"/>
                </a:buClr>
                <a:buFont typeface="Wingdings" panose="05000000000000000000" pitchFamily="2" charset="2"/>
                <a:buChar char="n"/>
                <a:defRPr/>
              </a:pPr>
              <a:r>
                <a:rPr lang="zh-CN" sz="2000" b="1" kern="0" dirty="0">
                  <a:latin typeface="Arial" panose="020B0604020202020204"/>
                  <a:ea typeface="微软雅黑" panose="020B0503020204020204" pitchFamily="34" charset="-122"/>
                  <a:cs typeface="+mn-ea"/>
                  <a:sym typeface="+mn-lt"/>
                </a:rPr>
                <a:t>社会征信</a:t>
              </a:r>
            </a:p>
          </p:txBody>
        </p:sp>
        <p:grpSp>
          <p:nvGrpSpPr>
            <p:cNvPr id="10268" name="组合 45">
              <a:extLst>
                <a:ext uri="{FF2B5EF4-FFF2-40B4-BE49-F238E27FC236}">
                  <a16:creationId xmlns:a16="http://schemas.microsoft.com/office/drawing/2014/main" id="{7461E638-02BB-4644-AA89-2162E7289E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98611" y="1713551"/>
              <a:ext cx="864000" cy="864000"/>
              <a:chOff x="4229236" y="3968984"/>
              <a:chExt cx="792000" cy="792000"/>
            </a:xfrm>
          </p:grpSpPr>
          <p:sp>
            <p:nvSpPr>
              <p:cNvPr id="47" name="MH_Other_2">
                <a:extLst>
                  <a:ext uri="{FF2B5EF4-FFF2-40B4-BE49-F238E27FC236}">
                    <a16:creationId xmlns:a16="http://schemas.microsoft.com/office/drawing/2014/main" id="{DD7FE099-CB27-4BD1-8948-534ED3FD8242}"/>
                  </a:ext>
                </a:extLst>
              </p:cNvPr>
              <p:cNvSpPr/>
              <p:nvPr/>
            </p:nvSpPr>
            <p:spPr>
              <a:xfrm>
                <a:off x="4229236" y="3968984"/>
                <a:ext cx="792000" cy="792000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FFFFFF"/>
                  </a:gs>
                  <a:gs pos="0">
                    <a:srgbClr val="E0E0E0"/>
                  </a:gs>
                </a:gsLst>
                <a:lin ang="8100000" scaled="0"/>
                <a:tileRect/>
              </a:gradFill>
              <a:ln w="34925" cap="flat" cmpd="sng" algn="ctr">
                <a:gradFill>
                  <a:gsLst>
                    <a:gs pos="100000">
                      <a:srgbClr val="FFFFFF">
                        <a:lumMod val="85000"/>
                      </a:srgbClr>
                    </a:gs>
                    <a:gs pos="0">
                      <a:srgbClr val="FFFFFF"/>
                    </a:gs>
                  </a:gsLst>
                  <a:lin ang="8100000" scaled="0"/>
                </a:gradFill>
                <a:prstDash val="solid"/>
                <a:miter lim="800000"/>
              </a:ln>
              <a:effectLst>
                <a:outerShdw blurRad="203200" dist="1778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600" kern="0">
                  <a:solidFill>
                    <a:prstClr val="white"/>
                  </a:solidFill>
                  <a:latin typeface="Arial" panose="020B060402020202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MH_Title_1">
                <a:extLst>
                  <a:ext uri="{FF2B5EF4-FFF2-40B4-BE49-F238E27FC236}">
                    <a16:creationId xmlns:a16="http://schemas.microsoft.com/office/drawing/2014/main" id="{D8A90DBB-8896-474C-9B15-76A054580EE6}"/>
                  </a:ext>
                </a:extLst>
              </p:cNvPr>
              <p:cNvSpPr/>
              <p:nvPr/>
            </p:nvSpPr>
            <p:spPr>
              <a:xfrm>
                <a:off x="4355236" y="4094984"/>
                <a:ext cx="540000" cy="540000"/>
              </a:xfrm>
              <a:prstGeom prst="ellipse">
                <a:avLst/>
              </a:prstGeom>
              <a:solidFill>
                <a:srgbClr val="A5735C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</p:spPr>
            <p:txBody>
              <a:bodyPr lIns="0" tIns="0" rIns="0" bIns="0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600" kern="0" dirty="0">
                    <a:solidFill>
                      <a:srgbClr val="FFFFFF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2</a:t>
                </a:r>
              </a:p>
            </p:txBody>
          </p:sp>
        </p:grpSp>
        <p:grpSp>
          <p:nvGrpSpPr>
            <p:cNvPr id="10269" name="组合 48">
              <a:extLst>
                <a:ext uri="{FF2B5EF4-FFF2-40B4-BE49-F238E27FC236}">
                  <a16:creationId xmlns:a16="http://schemas.microsoft.com/office/drawing/2014/main" id="{8ADA3FD8-3FA9-4D9B-A982-336E783A00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43741" y="4830368"/>
              <a:ext cx="864000" cy="864000"/>
              <a:chOff x="4229236" y="3968984"/>
              <a:chExt cx="792000" cy="792000"/>
            </a:xfrm>
          </p:grpSpPr>
          <p:sp>
            <p:nvSpPr>
              <p:cNvPr id="50" name="MH_Other_2">
                <a:extLst>
                  <a:ext uri="{FF2B5EF4-FFF2-40B4-BE49-F238E27FC236}">
                    <a16:creationId xmlns:a16="http://schemas.microsoft.com/office/drawing/2014/main" id="{181DF083-D587-4937-8A59-D7BB370B8E14}"/>
                  </a:ext>
                </a:extLst>
              </p:cNvPr>
              <p:cNvSpPr/>
              <p:nvPr/>
            </p:nvSpPr>
            <p:spPr>
              <a:xfrm>
                <a:off x="4229236" y="3968984"/>
                <a:ext cx="792000" cy="792000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FFFFFF"/>
                  </a:gs>
                  <a:gs pos="0">
                    <a:srgbClr val="E0E0E0"/>
                  </a:gs>
                </a:gsLst>
                <a:lin ang="8100000" scaled="0"/>
                <a:tileRect/>
              </a:gradFill>
              <a:ln w="34925" cap="flat" cmpd="sng" algn="ctr">
                <a:gradFill>
                  <a:gsLst>
                    <a:gs pos="100000">
                      <a:srgbClr val="FFFFFF">
                        <a:lumMod val="85000"/>
                      </a:srgbClr>
                    </a:gs>
                    <a:gs pos="0">
                      <a:srgbClr val="FFFFFF"/>
                    </a:gs>
                  </a:gsLst>
                  <a:lin ang="8100000" scaled="0"/>
                </a:gradFill>
                <a:prstDash val="solid"/>
                <a:miter lim="800000"/>
              </a:ln>
              <a:effectLst>
                <a:outerShdw blurRad="203200" dist="1778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600" kern="0">
                  <a:solidFill>
                    <a:prstClr val="white"/>
                  </a:solidFill>
                  <a:latin typeface="Arial" panose="020B060402020202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MH_Title_1">
                <a:extLst>
                  <a:ext uri="{FF2B5EF4-FFF2-40B4-BE49-F238E27FC236}">
                    <a16:creationId xmlns:a16="http://schemas.microsoft.com/office/drawing/2014/main" id="{55EB9A5D-60F8-4B12-B896-171929BCC4FB}"/>
                  </a:ext>
                </a:extLst>
              </p:cNvPr>
              <p:cNvSpPr/>
              <p:nvPr/>
            </p:nvSpPr>
            <p:spPr>
              <a:xfrm>
                <a:off x="4355236" y="4094984"/>
                <a:ext cx="540000" cy="540000"/>
              </a:xfrm>
              <a:prstGeom prst="ellipse">
                <a:avLst/>
              </a:prstGeom>
              <a:solidFill>
                <a:srgbClr val="A5735C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</p:spPr>
            <p:txBody>
              <a:bodyPr lIns="0" tIns="0" rIns="0" bIns="0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600" kern="0" dirty="0">
                    <a:solidFill>
                      <a:srgbClr val="FFFFFF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4</a:t>
                </a:r>
              </a:p>
            </p:txBody>
          </p:sp>
        </p:grpSp>
        <p:grpSp>
          <p:nvGrpSpPr>
            <p:cNvPr id="10270" name="组合 51">
              <a:extLst>
                <a:ext uri="{FF2B5EF4-FFF2-40B4-BE49-F238E27FC236}">
                  <a16:creationId xmlns:a16="http://schemas.microsoft.com/office/drawing/2014/main" id="{A16F0900-FD28-4B8C-95EF-623950B5449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16073" y="1713551"/>
              <a:ext cx="864000" cy="864000"/>
              <a:chOff x="4229236" y="3968984"/>
              <a:chExt cx="792000" cy="792000"/>
            </a:xfrm>
          </p:grpSpPr>
          <p:sp>
            <p:nvSpPr>
              <p:cNvPr id="53" name="MH_Other_2">
                <a:extLst>
                  <a:ext uri="{FF2B5EF4-FFF2-40B4-BE49-F238E27FC236}">
                    <a16:creationId xmlns:a16="http://schemas.microsoft.com/office/drawing/2014/main" id="{9775846A-0EF9-490A-A902-87B24C77EFA5}"/>
                  </a:ext>
                </a:extLst>
              </p:cNvPr>
              <p:cNvSpPr/>
              <p:nvPr/>
            </p:nvSpPr>
            <p:spPr>
              <a:xfrm>
                <a:off x="4229236" y="3968984"/>
                <a:ext cx="792000" cy="792000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FFFFFF"/>
                  </a:gs>
                  <a:gs pos="0">
                    <a:srgbClr val="E0E0E0"/>
                  </a:gs>
                </a:gsLst>
                <a:lin ang="8100000" scaled="0"/>
                <a:tileRect/>
              </a:gradFill>
              <a:ln w="34925" cap="flat" cmpd="sng" algn="ctr">
                <a:gradFill>
                  <a:gsLst>
                    <a:gs pos="100000">
                      <a:srgbClr val="FFFFFF">
                        <a:lumMod val="85000"/>
                      </a:srgbClr>
                    </a:gs>
                    <a:gs pos="0">
                      <a:srgbClr val="FFFFFF"/>
                    </a:gs>
                  </a:gsLst>
                  <a:lin ang="8100000" scaled="0"/>
                </a:gradFill>
                <a:prstDash val="solid"/>
                <a:miter lim="800000"/>
              </a:ln>
              <a:effectLst>
                <a:outerShdw blurRad="203200" dist="1778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600" kern="0">
                  <a:solidFill>
                    <a:prstClr val="white"/>
                  </a:solidFill>
                  <a:latin typeface="Arial" panose="020B060402020202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MH_Title_1">
                <a:extLst>
                  <a:ext uri="{FF2B5EF4-FFF2-40B4-BE49-F238E27FC236}">
                    <a16:creationId xmlns:a16="http://schemas.microsoft.com/office/drawing/2014/main" id="{5BA1320D-D142-44BF-89FC-723C9F65B645}"/>
                  </a:ext>
                </a:extLst>
              </p:cNvPr>
              <p:cNvSpPr/>
              <p:nvPr/>
            </p:nvSpPr>
            <p:spPr>
              <a:xfrm>
                <a:off x="4355238" y="4094984"/>
                <a:ext cx="540000" cy="540000"/>
              </a:xfrm>
              <a:prstGeom prst="ellipse">
                <a:avLst/>
              </a:prstGeom>
              <a:solidFill>
                <a:srgbClr val="A5735C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</p:spPr>
            <p:txBody>
              <a:bodyPr lIns="0" tIns="0" rIns="0" bIns="0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600" kern="0" dirty="0">
                    <a:solidFill>
                      <a:srgbClr val="FFFFFF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1</a:t>
                </a:r>
              </a:p>
            </p:txBody>
          </p:sp>
        </p:grpSp>
        <p:grpSp>
          <p:nvGrpSpPr>
            <p:cNvPr id="10271" name="组合 54">
              <a:extLst>
                <a:ext uri="{FF2B5EF4-FFF2-40B4-BE49-F238E27FC236}">
                  <a16:creationId xmlns:a16="http://schemas.microsoft.com/office/drawing/2014/main" id="{E7F38C5C-59DA-4407-966E-7C5FECFCAB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04181" y="4830368"/>
              <a:ext cx="864000" cy="864000"/>
              <a:chOff x="4229236" y="3968984"/>
              <a:chExt cx="792000" cy="792000"/>
            </a:xfrm>
          </p:grpSpPr>
          <p:sp>
            <p:nvSpPr>
              <p:cNvPr id="56" name="MH_Other_2">
                <a:extLst>
                  <a:ext uri="{FF2B5EF4-FFF2-40B4-BE49-F238E27FC236}">
                    <a16:creationId xmlns:a16="http://schemas.microsoft.com/office/drawing/2014/main" id="{761B1FB6-0180-442F-BADC-8FE343739C64}"/>
                  </a:ext>
                </a:extLst>
              </p:cNvPr>
              <p:cNvSpPr/>
              <p:nvPr/>
            </p:nvSpPr>
            <p:spPr>
              <a:xfrm>
                <a:off x="4229236" y="3968984"/>
                <a:ext cx="792000" cy="792000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FFFFFF"/>
                  </a:gs>
                  <a:gs pos="0">
                    <a:srgbClr val="E0E0E0"/>
                  </a:gs>
                </a:gsLst>
                <a:lin ang="8100000" scaled="0"/>
                <a:tileRect/>
              </a:gradFill>
              <a:ln w="34925" cap="flat" cmpd="sng" algn="ctr">
                <a:gradFill>
                  <a:gsLst>
                    <a:gs pos="100000">
                      <a:srgbClr val="FFFFFF">
                        <a:lumMod val="85000"/>
                      </a:srgbClr>
                    </a:gs>
                    <a:gs pos="0">
                      <a:srgbClr val="FFFFFF"/>
                    </a:gs>
                  </a:gsLst>
                  <a:lin ang="8100000" scaled="0"/>
                </a:gradFill>
                <a:prstDash val="solid"/>
                <a:miter lim="800000"/>
              </a:ln>
              <a:effectLst>
                <a:outerShdw blurRad="203200" dist="1778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600" kern="0">
                  <a:solidFill>
                    <a:prstClr val="white"/>
                  </a:solidFill>
                  <a:latin typeface="Arial" panose="020B060402020202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MH_Title_1">
                <a:extLst>
                  <a:ext uri="{FF2B5EF4-FFF2-40B4-BE49-F238E27FC236}">
                    <a16:creationId xmlns:a16="http://schemas.microsoft.com/office/drawing/2014/main" id="{4088F936-30C4-4E03-B736-8ACDA6771978}"/>
                  </a:ext>
                </a:extLst>
              </p:cNvPr>
              <p:cNvSpPr/>
              <p:nvPr/>
            </p:nvSpPr>
            <p:spPr>
              <a:xfrm>
                <a:off x="4316405" y="4094985"/>
                <a:ext cx="581482" cy="540000"/>
              </a:xfrm>
              <a:prstGeom prst="ellipse">
                <a:avLst/>
              </a:prstGeom>
              <a:solidFill>
                <a:srgbClr val="A5735C"/>
              </a:solidFill>
              <a:ln w="12700" cap="flat" cmpd="sng" algn="ctr">
                <a:noFill/>
                <a:prstDash val="solid"/>
                <a:miter lim="800000"/>
              </a:ln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</p:spPr>
            <p:txBody>
              <a:bodyPr lIns="0" tIns="0" rIns="0" bIns="0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600" kern="0" dirty="0">
                    <a:solidFill>
                      <a:srgbClr val="FFFFFF"/>
                    </a:solidFill>
                    <a:latin typeface="Impact" panose="020B0806030902050204" pitchFamily="34" charset="0"/>
                    <a:ea typeface="微软雅黑" panose="020B0503020204020204" pitchFamily="34" charset="-122"/>
                  </a:rPr>
                  <a:t>3</a:t>
                </a:r>
              </a:p>
            </p:txBody>
          </p:sp>
        </p:grpSp>
        <p:grpSp>
          <p:nvGrpSpPr>
            <p:cNvPr id="7" name="组合 57">
              <a:extLst>
                <a:ext uri="{FF2B5EF4-FFF2-40B4-BE49-F238E27FC236}">
                  <a16:creationId xmlns:a16="http://schemas.microsoft.com/office/drawing/2014/main" id="{A0E8C989-0C79-4D19-8A87-54F113147289}"/>
                </a:ext>
              </a:extLst>
            </p:cNvPr>
            <p:cNvGrpSpPr/>
            <p:nvPr/>
          </p:nvGrpSpPr>
          <p:grpSpPr>
            <a:xfrm>
              <a:off x="5033219" y="1984989"/>
              <a:ext cx="2224413" cy="3819727"/>
              <a:chOff x="3753648" y="1314883"/>
              <a:chExt cx="1668310" cy="2864794"/>
            </a:xfrm>
            <a:effectLst>
              <a:outerShdw blurRad="279400" dist="228600" dir="8100000" algn="tr" rotWithShape="0">
                <a:prstClr val="black">
                  <a:alpha val="30000"/>
                </a:prstClr>
              </a:outerShdw>
            </a:effectLst>
          </p:grpSpPr>
          <p:sp>
            <p:nvSpPr>
              <p:cNvPr id="59" name="MH_Other_1">
                <a:extLst>
                  <a:ext uri="{FF2B5EF4-FFF2-40B4-BE49-F238E27FC236}">
                    <a16:creationId xmlns:a16="http://schemas.microsoft.com/office/drawing/2014/main" id="{A76B261D-F501-469B-B65A-FAC4C2DCBEEA}"/>
                  </a:ext>
                </a:extLst>
              </p:cNvPr>
              <p:cNvSpPr/>
              <p:nvPr/>
            </p:nvSpPr>
            <p:spPr>
              <a:xfrm>
                <a:off x="4204973" y="3372803"/>
                <a:ext cx="780082" cy="158544"/>
              </a:xfrm>
              <a:prstGeom prst="roundRect">
                <a:avLst>
                  <a:gd name="adj" fmla="val 50000"/>
                </a:avLst>
              </a:prstGeom>
              <a:solidFill>
                <a:srgbClr val="472214"/>
              </a:solidFill>
              <a:ln w="34925" cap="flat" cmpd="sng" algn="ctr">
                <a:gradFill>
                  <a:gsLst>
                    <a:gs pos="100000">
                      <a:srgbClr val="FFFFFF">
                        <a:lumMod val="85000"/>
                      </a:srgbClr>
                    </a:gs>
                    <a:gs pos="0">
                      <a:srgbClr val="FFFFFF"/>
                    </a:gs>
                  </a:gsLst>
                  <a:lin ang="8100000" scaled="0"/>
                </a:gradFill>
                <a:prstDash val="solid"/>
                <a:miter lim="800000"/>
              </a:ln>
              <a:effectLst>
                <a:outerShdw blurRad="203200" dist="1778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600" kern="0">
                  <a:solidFill>
                    <a:prstClr val="white"/>
                  </a:solidFill>
                  <a:latin typeface="Arial" panose="020B060402020202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MH_Other_2">
                <a:extLst>
                  <a:ext uri="{FF2B5EF4-FFF2-40B4-BE49-F238E27FC236}">
                    <a16:creationId xmlns:a16="http://schemas.microsoft.com/office/drawing/2014/main" id="{FF64F367-D46A-4296-838B-753B1A6AFF33}"/>
                  </a:ext>
                </a:extLst>
              </p:cNvPr>
              <p:cNvSpPr/>
              <p:nvPr/>
            </p:nvSpPr>
            <p:spPr>
              <a:xfrm>
                <a:off x="4272743" y="3608661"/>
                <a:ext cx="644542" cy="144000"/>
              </a:xfrm>
              <a:prstGeom prst="roundRect">
                <a:avLst>
                  <a:gd name="adj" fmla="val 50000"/>
                </a:avLst>
              </a:prstGeom>
              <a:solidFill>
                <a:srgbClr val="472214"/>
              </a:solidFill>
              <a:ln w="34925" cap="flat" cmpd="sng" algn="ctr">
                <a:gradFill>
                  <a:gsLst>
                    <a:gs pos="100000">
                      <a:srgbClr val="FFFFFF">
                        <a:lumMod val="85000"/>
                      </a:srgbClr>
                    </a:gs>
                    <a:gs pos="0">
                      <a:srgbClr val="FFFFFF"/>
                    </a:gs>
                  </a:gsLst>
                  <a:lin ang="8100000" scaled="0"/>
                </a:gradFill>
                <a:prstDash val="solid"/>
                <a:miter lim="800000"/>
              </a:ln>
              <a:effectLst>
                <a:outerShdw blurRad="203200" dist="1778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600" kern="0">
                  <a:solidFill>
                    <a:prstClr val="white"/>
                  </a:solidFill>
                  <a:latin typeface="Arial" panose="020B060402020202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MH_Other_3">
                <a:extLst>
                  <a:ext uri="{FF2B5EF4-FFF2-40B4-BE49-F238E27FC236}">
                    <a16:creationId xmlns:a16="http://schemas.microsoft.com/office/drawing/2014/main" id="{448066F8-B25D-40CB-B8EB-8EDE470D8650}"/>
                  </a:ext>
                </a:extLst>
              </p:cNvPr>
              <p:cNvSpPr/>
              <p:nvPr/>
            </p:nvSpPr>
            <p:spPr>
              <a:xfrm>
                <a:off x="4204973" y="3830032"/>
                <a:ext cx="780082" cy="158544"/>
              </a:xfrm>
              <a:prstGeom prst="roundRect">
                <a:avLst>
                  <a:gd name="adj" fmla="val 50000"/>
                </a:avLst>
              </a:prstGeom>
              <a:solidFill>
                <a:srgbClr val="472214"/>
              </a:solidFill>
              <a:ln w="34925" cap="flat" cmpd="sng" algn="ctr">
                <a:gradFill>
                  <a:gsLst>
                    <a:gs pos="100000">
                      <a:srgbClr val="FFFFFF">
                        <a:lumMod val="85000"/>
                      </a:srgbClr>
                    </a:gs>
                    <a:gs pos="0">
                      <a:srgbClr val="FFFFFF"/>
                    </a:gs>
                  </a:gsLst>
                  <a:lin ang="8100000" scaled="0"/>
                </a:gradFill>
                <a:prstDash val="solid"/>
                <a:miter lim="800000"/>
              </a:ln>
              <a:effectLst>
                <a:outerShdw blurRad="203200" dist="1778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600" kern="0">
                  <a:solidFill>
                    <a:prstClr val="white"/>
                  </a:solidFill>
                  <a:latin typeface="Arial" panose="020B060402020202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MH_Other_4">
                <a:extLst>
                  <a:ext uri="{FF2B5EF4-FFF2-40B4-BE49-F238E27FC236}">
                    <a16:creationId xmlns:a16="http://schemas.microsoft.com/office/drawing/2014/main" id="{0DBB12C8-624F-46BF-9ED1-FDF8A672B387}"/>
                  </a:ext>
                </a:extLst>
              </p:cNvPr>
              <p:cNvSpPr/>
              <p:nvPr/>
            </p:nvSpPr>
            <p:spPr>
              <a:xfrm>
                <a:off x="4349167" y="4059354"/>
                <a:ext cx="491697" cy="120323"/>
              </a:xfrm>
              <a:prstGeom prst="roundRect">
                <a:avLst>
                  <a:gd name="adj" fmla="val 50000"/>
                </a:avLst>
              </a:prstGeom>
              <a:solidFill>
                <a:srgbClr val="472214"/>
              </a:solidFill>
              <a:ln w="34925" cap="flat" cmpd="sng" algn="ctr">
                <a:gradFill>
                  <a:gsLst>
                    <a:gs pos="100000">
                      <a:srgbClr val="FFFFFF">
                        <a:lumMod val="85000"/>
                      </a:srgbClr>
                    </a:gs>
                    <a:gs pos="0">
                      <a:srgbClr val="FFFFFF"/>
                    </a:gs>
                  </a:gsLst>
                  <a:lin ang="8100000" scaled="0"/>
                </a:gradFill>
                <a:prstDash val="solid"/>
                <a:miter lim="800000"/>
              </a:ln>
              <a:effectLst>
                <a:outerShdw blurRad="203200" dist="1778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600" kern="0">
                  <a:solidFill>
                    <a:prstClr val="white"/>
                  </a:solidFill>
                  <a:latin typeface="Arial" panose="020B060402020202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MH_Title_1">
                <a:extLst>
                  <a:ext uri="{FF2B5EF4-FFF2-40B4-BE49-F238E27FC236}">
                    <a16:creationId xmlns:a16="http://schemas.microsoft.com/office/drawing/2014/main" id="{6D61EA87-E903-4B24-BF2F-F686AEE6EDF7}"/>
                  </a:ext>
                </a:extLst>
              </p:cNvPr>
              <p:cNvSpPr/>
              <p:nvPr/>
            </p:nvSpPr>
            <p:spPr>
              <a:xfrm>
                <a:off x="3753648" y="1314883"/>
                <a:ext cx="1668310" cy="1899692"/>
              </a:xfrm>
              <a:custGeom>
                <a:avLst/>
                <a:gdLst/>
                <a:ahLst/>
                <a:cxnLst/>
                <a:rect l="l" t="t" r="r" b="b"/>
                <a:pathLst>
                  <a:path w="3240360" h="3757972">
                    <a:moveTo>
                      <a:pt x="1620180" y="0"/>
                    </a:moveTo>
                    <a:cubicBezTo>
                      <a:pt x="2514981" y="0"/>
                      <a:pt x="3240360" y="725379"/>
                      <a:pt x="3240360" y="1620180"/>
                    </a:cubicBezTo>
                    <a:cubicBezTo>
                      <a:pt x="3240360" y="2212023"/>
                      <a:pt x="2923020" y="2729746"/>
                      <a:pt x="2448272" y="3010903"/>
                    </a:cubicBezTo>
                    <a:lnTo>
                      <a:pt x="2448272" y="3511913"/>
                    </a:lnTo>
                    <a:cubicBezTo>
                      <a:pt x="2448272" y="3647808"/>
                      <a:pt x="2338108" y="3757972"/>
                      <a:pt x="2202213" y="3757972"/>
                    </a:cubicBezTo>
                    <a:lnTo>
                      <a:pt x="1038147" y="3757972"/>
                    </a:lnTo>
                    <a:cubicBezTo>
                      <a:pt x="902252" y="3757972"/>
                      <a:pt x="792088" y="3647808"/>
                      <a:pt x="792088" y="3511913"/>
                    </a:cubicBezTo>
                    <a:lnTo>
                      <a:pt x="792088" y="3010903"/>
                    </a:lnTo>
                    <a:cubicBezTo>
                      <a:pt x="317340" y="2729746"/>
                      <a:pt x="0" y="2212023"/>
                      <a:pt x="0" y="1620180"/>
                    </a:cubicBezTo>
                    <a:cubicBezTo>
                      <a:pt x="0" y="725379"/>
                      <a:pt x="725379" y="0"/>
                      <a:pt x="1620180" y="0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rgbClr val="FFFFFF"/>
                  </a:gs>
                  <a:gs pos="0">
                    <a:srgbClr val="E0E0E0"/>
                  </a:gs>
                </a:gsLst>
                <a:lin ang="8100000" scaled="0"/>
                <a:tileRect/>
              </a:gradFill>
              <a:ln w="34925" cap="flat" cmpd="sng" algn="ctr">
                <a:gradFill>
                  <a:gsLst>
                    <a:gs pos="100000">
                      <a:srgbClr val="FFFFFF">
                        <a:lumMod val="85000"/>
                      </a:srgbClr>
                    </a:gs>
                    <a:gs pos="0">
                      <a:srgbClr val="FFFFFF"/>
                    </a:gs>
                  </a:gsLst>
                  <a:lin ang="8100000" scaled="0"/>
                </a:gradFill>
                <a:prstDash val="solid"/>
                <a:miter lim="800000"/>
              </a:ln>
              <a:effectLst>
                <a:outerShdw blurRad="203200" dist="1778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b="1" kern="0" dirty="0">
                  <a:solidFill>
                    <a:srgbClr val="538C2E"/>
                  </a:solidFill>
                  <a:latin typeface="Arial" panose="020B060402020202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4" name="MH_Other_9">
              <a:extLst>
                <a:ext uri="{FF2B5EF4-FFF2-40B4-BE49-F238E27FC236}">
                  <a16:creationId xmlns:a16="http://schemas.microsoft.com/office/drawing/2014/main" id="{8F1C9276-7933-4232-BBA0-E3DF4B5A0300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5540625" y="2487940"/>
              <a:ext cx="1209600" cy="1211677"/>
            </a:xfrm>
            <a:prstGeom prst="ellipse">
              <a:avLst/>
            </a:prstGeom>
            <a:solidFill>
              <a:srgbClr val="472214"/>
            </a:solidFill>
            <a:ln w="12700" cap="flat" cmpd="sng" algn="ctr">
              <a:noFill/>
              <a:prstDash val="solid"/>
              <a:miter lim="800000"/>
            </a:ln>
            <a:effectLst>
              <a:innerShdw blurRad="101600" dist="101600" dir="18900000">
                <a:prstClr val="black">
                  <a:alpha val="30000"/>
                </a:prstClr>
              </a:innerShdw>
            </a:effectLst>
          </p:spPr>
          <p:txBody>
            <a:bodyPr lIns="0" tIns="0" rIns="0" bIns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1500" b="1" kern="0" dirty="0">
                  <a:solidFill>
                    <a:srgbClr val="FFFFFF"/>
                  </a:solidFill>
                  <a:latin typeface="Arial" panose="020B0604020202020204"/>
                  <a:ea typeface="微软雅黑" panose="020B0503020204020204" pitchFamily="34" charset="-122"/>
                </a:rPr>
                <a:t>?</a:t>
              </a:r>
              <a:endParaRPr lang="zh-CN" altLang="en-US" sz="11500" b="1" kern="0" dirty="0">
                <a:solidFill>
                  <a:srgbClr val="FFFFFF"/>
                </a:solidFill>
                <a:latin typeface="Arial" panose="020B0604020202020204"/>
                <a:ea typeface="微软雅黑" panose="020B0503020204020204" pitchFamily="34" charset="-122"/>
              </a:endParaRPr>
            </a:p>
          </p:txBody>
        </p:sp>
      </p:grpSp>
      <p:sp>
        <p:nvSpPr>
          <p:cNvPr id="10248" name="矩形 15">
            <a:extLst>
              <a:ext uri="{FF2B5EF4-FFF2-40B4-BE49-F238E27FC236}">
                <a16:creationId xmlns:a16="http://schemas.microsoft.com/office/drawing/2014/main" id="{02622894-1E6E-4DBE-B2CC-74216DBF74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872" y="2115217"/>
            <a:ext cx="15779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1.</a:t>
            </a:r>
            <a:r>
              <a:rPr lang="zh-CN" altLang="en-US" sz="1800" dirty="0">
                <a:latin typeface="宋体" panose="02010600030101010101" pitchFamily="2" charset="-122"/>
              </a:rPr>
              <a:t>法定数字货币</a:t>
            </a:r>
          </a:p>
        </p:txBody>
      </p:sp>
      <p:sp>
        <p:nvSpPr>
          <p:cNvPr id="10249" name="矩形 15">
            <a:extLst>
              <a:ext uri="{FF2B5EF4-FFF2-40B4-BE49-F238E27FC236}">
                <a16:creationId xmlns:a16="http://schemas.microsoft.com/office/drawing/2014/main" id="{8931B828-EF7B-45A1-B662-36742E01C1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288" y="4666734"/>
            <a:ext cx="157638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1.</a:t>
            </a:r>
            <a:r>
              <a:rPr lang="zh-CN" altLang="en-US" sz="1800" dirty="0">
                <a:latin typeface="宋体" panose="02010600030101010101" pitchFamily="2" charset="-122"/>
              </a:rPr>
              <a:t>版权确定</a:t>
            </a:r>
          </a:p>
        </p:txBody>
      </p:sp>
      <p:sp>
        <p:nvSpPr>
          <p:cNvPr id="10250" name="矩形 15">
            <a:extLst>
              <a:ext uri="{FF2B5EF4-FFF2-40B4-BE49-F238E27FC236}">
                <a16:creationId xmlns:a16="http://schemas.microsoft.com/office/drawing/2014/main" id="{3076B763-9FF8-4258-B962-686A13FFB3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288" y="4942959"/>
            <a:ext cx="157638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宋体" panose="02010600030101010101" pitchFamily="2" charset="-122"/>
              </a:rPr>
              <a:t>2.版权行使</a:t>
            </a:r>
          </a:p>
        </p:txBody>
      </p:sp>
      <p:sp>
        <p:nvSpPr>
          <p:cNvPr id="10251" name="矩形 15">
            <a:extLst>
              <a:ext uri="{FF2B5EF4-FFF2-40B4-BE49-F238E27FC236}">
                <a16:creationId xmlns:a16="http://schemas.microsoft.com/office/drawing/2014/main" id="{494B9D18-D978-4EE5-A54F-27C6F3E505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60" y="2389854"/>
            <a:ext cx="15779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2.</a:t>
            </a:r>
            <a:r>
              <a:rPr lang="zh-CN" altLang="en-US" sz="1800" dirty="0">
                <a:latin typeface="宋体" panose="02010600030101010101" pitchFamily="2" charset="-122"/>
              </a:rPr>
              <a:t>数字身份</a:t>
            </a:r>
          </a:p>
        </p:txBody>
      </p:sp>
      <p:sp>
        <p:nvSpPr>
          <p:cNvPr id="10252" name="矩形 15">
            <a:extLst>
              <a:ext uri="{FF2B5EF4-FFF2-40B4-BE49-F238E27FC236}">
                <a16:creationId xmlns:a16="http://schemas.microsoft.com/office/drawing/2014/main" id="{40901065-8A53-4639-8010-325256B8CA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872" y="2621629"/>
            <a:ext cx="157797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3.</a:t>
            </a:r>
            <a:r>
              <a:rPr lang="zh-CN" altLang="en-US" sz="1800" dirty="0">
                <a:latin typeface="宋体" panose="02010600030101010101" pitchFamily="2" charset="-122"/>
              </a:rPr>
              <a:t>更广泛的金融安全（监管）基础架构</a:t>
            </a:r>
          </a:p>
        </p:txBody>
      </p:sp>
      <p:sp>
        <p:nvSpPr>
          <p:cNvPr id="10253" name="矩形 15">
            <a:extLst>
              <a:ext uri="{FF2B5EF4-FFF2-40B4-BE49-F238E27FC236}">
                <a16:creationId xmlns:a16="http://schemas.microsoft.com/office/drawing/2014/main" id="{8E9EB005-D9C9-429C-8DE7-656E66A39F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288" y="5219184"/>
            <a:ext cx="157638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宋体" panose="02010600030101010101" pitchFamily="2" charset="-122"/>
              </a:rPr>
              <a:t>3.版权维护</a:t>
            </a:r>
          </a:p>
        </p:txBody>
      </p:sp>
      <p:sp>
        <p:nvSpPr>
          <p:cNvPr id="10254" name="矩形 15">
            <a:extLst>
              <a:ext uri="{FF2B5EF4-FFF2-40B4-BE49-F238E27FC236}">
                <a16:creationId xmlns:a16="http://schemas.microsoft.com/office/drawing/2014/main" id="{A77C739B-284D-4072-A983-05CC1C84CC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3560" y="1961229"/>
            <a:ext cx="157638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宋体" panose="02010600030101010101" pitchFamily="2" charset="-122"/>
              </a:rPr>
              <a:t>1.</a:t>
            </a:r>
            <a:r>
              <a:rPr lang="zh-CN" altLang="en-US" sz="1800">
                <a:latin typeface="宋体" panose="02010600030101010101" pitchFamily="2" charset="-122"/>
              </a:rPr>
              <a:t>提升征信行业的服务质量</a:t>
            </a:r>
          </a:p>
        </p:txBody>
      </p:sp>
      <p:sp>
        <p:nvSpPr>
          <p:cNvPr id="10255" name="矩形 15">
            <a:extLst>
              <a:ext uri="{FF2B5EF4-FFF2-40B4-BE49-F238E27FC236}">
                <a16:creationId xmlns:a16="http://schemas.microsoft.com/office/drawing/2014/main" id="{342518BD-88B9-43E9-96EB-58D9CBC93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5622" y="2389854"/>
            <a:ext cx="157797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2.</a:t>
            </a:r>
            <a:r>
              <a:rPr lang="zh-CN" altLang="en-US" sz="1800" dirty="0">
                <a:latin typeface="宋体" panose="02010600030101010101" pitchFamily="2" charset="-122"/>
              </a:rPr>
              <a:t>提高征信业务运行效率</a:t>
            </a:r>
          </a:p>
        </p:txBody>
      </p:sp>
      <p:sp>
        <p:nvSpPr>
          <p:cNvPr id="10256" name="矩形 15">
            <a:extLst>
              <a:ext uri="{FF2B5EF4-FFF2-40B4-BE49-F238E27FC236}">
                <a16:creationId xmlns:a16="http://schemas.microsoft.com/office/drawing/2014/main" id="{2FF13C74-1D4B-4532-9EFA-6ED4099FE9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3560" y="2805779"/>
            <a:ext cx="1563687" cy="1218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3.</a:t>
            </a:r>
            <a:r>
              <a:rPr lang="zh-CN" altLang="en-US" sz="1800" dirty="0">
                <a:latin typeface="宋体" panose="02010600030101010101" pitchFamily="2" charset="-122"/>
              </a:rPr>
              <a:t>大大节约成本</a:t>
            </a:r>
          </a:p>
        </p:txBody>
      </p:sp>
      <p:sp>
        <p:nvSpPr>
          <p:cNvPr id="10257" name="矩形 15">
            <a:extLst>
              <a:ext uri="{FF2B5EF4-FFF2-40B4-BE49-F238E27FC236}">
                <a16:creationId xmlns:a16="http://schemas.microsoft.com/office/drawing/2014/main" id="{8D8B97D5-30CF-44BA-B1AF-9C8FC12CCB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3560" y="4691747"/>
            <a:ext cx="15779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宋体" panose="02010600030101010101" pitchFamily="2" charset="-122"/>
              </a:rPr>
              <a:t>1.</a:t>
            </a:r>
            <a:r>
              <a:rPr lang="zh-CN" altLang="en-US" sz="1800">
                <a:latin typeface="宋体" panose="02010600030101010101" pitchFamily="2" charset="-122"/>
              </a:rPr>
              <a:t>商品溯源管理</a:t>
            </a:r>
          </a:p>
        </p:txBody>
      </p:sp>
      <p:sp>
        <p:nvSpPr>
          <p:cNvPr id="10258" name="矩形 15">
            <a:extLst>
              <a:ext uri="{FF2B5EF4-FFF2-40B4-BE49-F238E27FC236}">
                <a16:creationId xmlns:a16="http://schemas.microsoft.com/office/drawing/2014/main" id="{33DC8990-9216-487C-A409-FFC7A3C871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7210" y="5060047"/>
            <a:ext cx="157797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2.</a:t>
            </a:r>
            <a:r>
              <a:rPr lang="zh-CN" altLang="en-US" sz="1800" dirty="0">
                <a:latin typeface="宋体" panose="02010600030101010101" pitchFamily="2" charset="-122"/>
              </a:rPr>
              <a:t>供应链数据分析</a:t>
            </a:r>
          </a:p>
        </p:txBody>
      </p:sp>
      <p:sp>
        <p:nvSpPr>
          <p:cNvPr id="10259" name="矩形 15">
            <a:extLst>
              <a:ext uri="{FF2B5EF4-FFF2-40B4-BE49-F238E27FC236}">
                <a16:creationId xmlns:a16="http://schemas.microsoft.com/office/drawing/2014/main" id="{3AD7264A-08E5-4FF5-A7E3-CD8B79E667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3560" y="5429934"/>
            <a:ext cx="157797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dirty="0"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3.</a:t>
            </a:r>
            <a:r>
              <a:rPr lang="zh-CN" altLang="en-US" sz="1800" dirty="0">
                <a:latin typeface="宋体" panose="02010600030101010101" pitchFamily="2" charset="-122"/>
              </a:rPr>
              <a:t>溯源信息上链保存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Box 5" hidden="1">
            <a:extLst>
              <a:ext uri="{FF2B5EF4-FFF2-40B4-BE49-F238E27FC236}">
                <a16:creationId xmlns:a16="http://schemas.microsoft.com/office/drawing/2014/main" id="{CD07D740-4716-4066-88EF-CF8CD3F3C0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925" y="1954213"/>
            <a:ext cx="1943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1267" name="矩形 6" hidden="1">
            <a:extLst>
              <a:ext uri="{FF2B5EF4-FFF2-40B4-BE49-F238E27FC236}">
                <a16:creationId xmlns:a16="http://schemas.microsoft.com/office/drawing/2014/main" id="{91B2AE0D-00D7-4C3A-BEB4-46C06AD46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925" y="3025775"/>
            <a:ext cx="147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1268" name="矩形 7" hidden="1">
            <a:extLst>
              <a:ext uri="{FF2B5EF4-FFF2-40B4-BE49-F238E27FC236}">
                <a16:creationId xmlns:a16="http://schemas.microsoft.com/office/drawing/2014/main" id="{B3823291-7E49-47E8-A508-B81CFDCC56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4240213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1269" name="矩形 8" hidden="1">
            <a:extLst>
              <a:ext uri="{FF2B5EF4-FFF2-40B4-BE49-F238E27FC236}">
                <a16:creationId xmlns:a16="http://schemas.microsoft.com/office/drawing/2014/main" id="{0FCC8B28-DB0F-475E-A342-A5EF7EC3DF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5526088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1270" name="矩形 6">
            <a:extLst>
              <a:ext uri="{FF2B5EF4-FFF2-40B4-BE49-F238E27FC236}">
                <a16:creationId xmlns:a16="http://schemas.microsoft.com/office/drawing/2014/main" id="{44A7708D-90CE-4BC5-8C52-0C6A349730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505" y="158643"/>
            <a:ext cx="3781425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区块链底层平台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3D4C6DF-04EF-4418-A299-86ED9AE3CB2C}"/>
              </a:ext>
            </a:extLst>
          </p:cNvPr>
          <p:cNvSpPr txBox="1"/>
          <p:nvPr/>
        </p:nvSpPr>
        <p:spPr>
          <a:xfrm>
            <a:off x="611560" y="764704"/>
            <a:ext cx="79208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    区块链引起了以金融行业为主的众多企业机构的关注</a:t>
            </a:r>
            <a:r>
              <a:rPr lang="en-US" altLang="zh-CN" sz="1800" b="0" i="0" u="none" strike="noStrike" baseline="0" dirty="0">
                <a:latin typeface="TimesNewRomanPSMT"/>
                <a:ea typeface="宋体" panose="02010600030101010101" pitchFamily="2" charset="-122"/>
              </a:rPr>
              <a:t>.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当应用于实际业务时</a:t>
            </a:r>
            <a:r>
              <a:rPr lang="zh-CN" altLang="en-US" sz="1800" b="0" i="0" u="none" strike="noStrike" baseline="0" dirty="0">
                <a:latin typeface="TimesNewRomanPSMT"/>
                <a:ea typeface="宋体" panose="02010600030101010101" pitchFamily="2" charset="-122"/>
              </a:rPr>
              <a:t>，区块链底层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目前在诸多方面尚存在问题</a:t>
            </a:r>
            <a:r>
              <a:rPr lang="zh-CN" altLang="en-US" dirty="0">
                <a:latin typeface="TimesNewRomanPSMT"/>
              </a:rPr>
              <a:t>，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为了解决这些问题</a:t>
            </a:r>
            <a:r>
              <a:rPr lang="zh-CN" altLang="en-US" dirty="0">
                <a:latin typeface="TimesNewRomanPSMT"/>
              </a:rPr>
              <a:t>，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未来需要在以下几个方面进行更深入的研究：</a:t>
            </a:r>
            <a:endParaRPr lang="en-US" altLang="zh-CN" sz="1800" b="0" i="0" u="none" strike="noStrike" baseline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9FF640A-F4E9-42AC-953C-FB1D01595BB3}"/>
              </a:ext>
            </a:extLst>
          </p:cNvPr>
          <p:cNvSpPr txBox="1"/>
          <p:nvPr/>
        </p:nvSpPr>
        <p:spPr>
          <a:xfrm>
            <a:off x="611560" y="2061254"/>
            <a:ext cx="378142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 i="0" u="none" strike="noStrike" baseline="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吞吐量：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与传统的数据库系统相比</a:t>
            </a:r>
            <a:r>
              <a:rPr lang="en-US" altLang="zh-CN" sz="1800" b="0" i="0" u="none" strike="noStrike" baseline="0" dirty="0">
                <a:latin typeface="TimesNewRomanPSMT"/>
                <a:ea typeface="宋体" panose="02010600030101010101" pitchFamily="2" charset="-122"/>
              </a:rPr>
              <a:t>,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仍有着不小的差距</a:t>
            </a:r>
            <a:r>
              <a:rPr lang="en-US" altLang="zh-CN" sz="1800" b="0" i="0" u="none" strike="noStrike" baseline="0" dirty="0">
                <a:latin typeface="TimesNewRomanPSMT"/>
                <a:ea typeface="宋体" panose="02010600030101010101" pitchFamily="2" charset="-122"/>
              </a:rPr>
              <a:t>.</a:t>
            </a:r>
          </a:p>
          <a:p>
            <a:pPr algn="l"/>
            <a:endParaRPr lang="en-US" altLang="zh-CN" sz="1800" b="0" i="0" u="none" strike="noStrike" baseline="0" dirty="0">
              <a:latin typeface="TimesNewRomanPSMT"/>
              <a:ea typeface="宋体" panose="02010600030101010101" pitchFamily="2" charset="-122"/>
            </a:endParaRPr>
          </a:p>
          <a:p>
            <a:pPr algn="l"/>
            <a:endParaRPr lang="en-US" altLang="zh-CN" sz="1800" b="0" i="0" u="none" strike="noStrike" baseline="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endParaRPr lang="en-US" altLang="zh-CN" sz="2000" b="1" i="0" u="none" strike="noStrike" baseline="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algn="l"/>
            <a:endParaRPr lang="en-US" altLang="zh-CN" sz="2000" b="1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algn="l"/>
            <a:r>
              <a:rPr lang="zh-CN" altLang="en-US" sz="2000" b="1" i="0" u="none" strike="noStrike" baseline="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共识机制</a:t>
            </a:r>
            <a:r>
              <a:rPr lang="zh-CN" altLang="en-US" sz="2000" b="1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：</a:t>
            </a:r>
            <a:endParaRPr lang="en-US" altLang="zh-CN" sz="2000" b="1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algn="l"/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当前</a:t>
            </a:r>
            <a:r>
              <a:rPr lang="en-US" altLang="zh-CN" sz="1800" b="0" i="0" u="none" strike="noStrike" baseline="0" dirty="0">
                <a:latin typeface="TimesNewRomanPSMT"/>
                <a:ea typeface="宋体" panose="02010600030101010101" pitchFamily="2" charset="-122"/>
              </a:rPr>
              <a:t>,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许多区块链平台声称提出了高性能的共识机制</a:t>
            </a:r>
            <a:r>
              <a:rPr lang="en-US" altLang="zh-CN" sz="1800" b="0" i="0" u="none" strike="noStrike" baseline="0" dirty="0">
                <a:latin typeface="TimesNewRomanPSMT"/>
                <a:ea typeface="宋体" panose="02010600030101010101" pitchFamily="2" charset="-122"/>
              </a:rPr>
              <a:t>,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但这些共识并没给出前提假设、数学模型和形式化证明</a:t>
            </a:r>
            <a:r>
              <a:rPr lang="en-US" altLang="zh-CN" sz="1800" b="0" i="0" u="none" strike="noStrike" baseline="0" dirty="0">
                <a:latin typeface="TimesNewRomanPSMT"/>
                <a:ea typeface="宋体" panose="02010600030101010101" pitchFamily="2" charset="-122"/>
              </a:rPr>
              <a:t>,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其安全性无法衡量</a:t>
            </a:r>
            <a:endParaRPr lang="en-US" altLang="zh-CN" sz="1800" b="0" i="0" u="none" strike="noStrike" baseline="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endParaRPr lang="en-US" altLang="zh-CN" sz="1800" b="0" i="0" u="none" strike="noStrike" baseline="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endParaRPr lang="en-US" altLang="zh-CN" sz="1800" b="0" i="0" u="none" strike="noStrike" baseline="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sz="2000" b="1" i="0" u="none" strike="noStrike" baseline="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可扩展性：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如何更高效灵活地实现可扩展性</a:t>
            </a:r>
            <a:r>
              <a:rPr lang="en-US" altLang="zh-CN" sz="1800" b="0" i="0" u="none" strike="noStrike" baseline="0" dirty="0">
                <a:latin typeface="TimesNewRomanPSMT"/>
                <a:ea typeface="宋体" panose="02010600030101010101" pitchFamily="2" charset="-122"/>
              </a:rPr>
              <a:t>,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将是研究的热点</a:t>
            </a:r>
            <a:endParaRPr lang="en-US" altLang="zh-CN" dirty="0">
              <a:latin typeface="宋体" panose="02010600030101010101" pitchFamily="2" charset="-122"/>
            </a:endParaRPr>
          </a:p>
        </p:txBody>
      </p:sp>
      <p:pic>
        <p:nvPicPr>
          <p:cNvPr id="11274" name="Picture 10" descr="查看源图像">
            <a:extLst>
              <a:ext uri="{FF2B5EF4-FFF2-40B4-BE49-F238E27FC236}">
                <a16:creationId xmlns:a16="http://schemas.microsoft.com/office/drawing/2014/main" id="{CB6A39A3-A82D-4FFF-8E38-E2146C1C2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864332"/>
            <a:ext cx="2467795" cy="1582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6" name="Picture 12" descr="查看源图像">
            <a:extLst>
              <a:ext uri="{FF2B5EF4-FFF2-40B4-BE49-F238E27FC236}">
                <a16:creationId xmlns:a16="http://schemas.microsoft.com/office/drawing/2014/main" id="{7E267AD8-1B94-4879-ADE2-8124A1D57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9813" y="3750133"/>
            <a:ext cx="3888432" cy="159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8" name="Picture 14" descr="查看源图像">
            <a:extLst>
              <a:ext uri="{FF2B5EF4-FFF2-40B4-BE49-F238E27FC236}">
                <a16:creationId xmlns:a16="http://schemas.microsoft.com/office/drawing/2014/main" id="{F3C583EB-1578-4056-9D83-62DBD2FAE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5509152"/>
            <a:ext cx="2251771" cy="935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Box 5" hidden="1">
            <a:extLst>
              <a:ext uri="{FF2B5EF4-FFF2-40B4-BE49-F238E27FC236}">
                <a16:creationId xmlns:a16="http://schemas.microsoft.com/office/drawing/2014/main" id="{CD07D740-4716-4066-88EF-CF8CD3F3C0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925" y="1954213"/>
            <a:ext cx="1943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1267" name="矩形 6" hidden="1">
            <a:extLst>
              <a:ext uri="{FF2B5EF4-FFF2-40B4-BE49-F238E27FC236}">
                <a16:creationId xmlns:a16="http://schemas.microsoft.com/office/drawing/2014/main" id="{91B2AE0D-00D7-4C3A-BEB4-46C06AD462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9925" y="3025775"/>
            <a:ext cx="147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1268" name="矩形 7" hidden="1">
            <a:extLst>
              <a:ext uri="{FF2B5EF4-FFF2-40B4-BE49-F238E27FC236}">
                <a16:creationId xmlns:a16="http://schemas.microsoft.com/office/drawing/2014/main" id="{B3823291-7E49-47E8-A508-B81CFDCC56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4240213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1269" name="矩形 8" hidden="1">
            <a:extLst>
              <a:ext uri="{FF2B5EF4-FFF2-40B4-BE49-F238E27FC236}">
                <a16:creationId xmlns:a16="http://schemas.microsoft.com/office/drawing/2014/main" id="{0FCC8B28-DB0F-475E-A342-A5EF7EC3DF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363" y="5526088"/>
            <a:ext cx="14716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11270" name="矩形 6">
            <a:extLst>
              <a:ext uri="{FF2B5EF4-FFF2-40B4-BE49-F238E27FC236}">
                <a16:creationId xmlns:a16="http://schemas.microsoft.com/office/drawing/2014/main" id="{44A7708D-90CE-4BC5-8C52-0C6A349730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505" y="158643"/>
            <a:ext cx="3781425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区块链底层平台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3D4C6DF-04EF-4418-A299-86ED9AE3CB2C}"/>
              </a:ext>
            </a:extLst>
          </p:cNvPr>
          <p:cNvSpPr txBox="1"/>
          <p:nvPr/>
        </p:nvSpPr>
        <p:spPr>
          <a:xfrm>
            <a:off x="323528" y="851602"/>
            <a:ext cx="4114191" cy="5847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隐私保护</a:t>
            </a:r>
            <a:r>
              <a:rPr lang="zh-CN" altLang="en-US" sz="2400" b="1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：</a:t>
            </a:r>
            <a:r>
              <a:rPr lang="zh-CN" altLang="en-US" sz="20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区块链隐私保护的难点在于既需隐藏交易细节</a:t>
            </a:r>
            <a:r>
              <a:rPr lang="en-US" altLang="zh-CN" sz="2000" b="0" i="0" u="none" strike="noStrike" baseline="0" dirty="0">
                <a:latin typeface="TimesNewRomanPSMT"/>
                <a:ea typeface="宋体" panose="02010600030101010101" pitchFamily="2" charset="-122"/>
              </a:rPr>
              <a:t>,</a:t>
            </a:r>
            <a:r>
              <a:rPr lang="zh-CN" altLang="en-US" sz="20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又需验证交易的有效性</a:t>
            </a:r>
            <a:r>
              <a:rPr lang="en-US" altLang="zh-CN" sz="2000" b="0" i="0" u="none" strike="noStrike" baseline="0" dirty="0">
                <a:latin typeface="TimesNewRomanPSMT"/>
                <a:ea typeface="宋体" panose="02010600030101010101" pitchFamily="2" charset="-122"/>
              </a:rPr>
              <a:t>.</a:t>
            </a:r>
            <a:r>
              <a:rPr lang="zh-CN" altLang="en-US" sz="2000" dirty="0">
                <a:latin typeface="宋体" panose="02010600030101010101" pitchFamily="2" charset="-122"/>
              </a:rPr>
              <a:t>目前，国外的</a:t>
            </a:r>
            <a:r>
              <a:rPr lang="en-US" altLang="zh-CN" sz="2000" b="0" i="0" u="none" strike="noStrike" baseline="0" dirty="0">
                <a:latin typeface="TimesNewRomanPSMT"/>
                <a:ea typeface="宋体" panose="02010600030101010101" pitchFamily="2" charset="-122"/>
              </a:rPr>
              <a:t>Fabric</a:t>
            </a:r>
            <a:r>
              <a:rPr lang="zh-CN" altLang="en-US" sz="2000" dirty="0">
                <a:latin typeface="TimesNewRomanPSMT"/>
              </a:rPr>
              <a:t>，</a:t>
            </a:r>
            <a:r>
              <a:rPr lang="en-US" altLang="zh-CN" sz="2000" b="0" i="0" u="none" strike="noStrike" baseline="0" dirty="0">
                <a:latin typeface="TimesNewRomanPSMT"/>
                <a:ea typeface="宋体" panose="02010600030101010101" pitchFamily="2" charset="-122"/>
              </a:rPr>
              <a:t>Corda</a:t>
            </a:r>
            <a:r>
              <a:rPr lang="zh-CN" altLang="en-US" sz="2000" b="0" i="0" u="none" strike="noStrike" baseline="0" dirty="0">
                <a:latin typeface="TimesNewRomanPSMT"/>
                <a:ea typeface="宋体" panose="02010600030101010101" pitchFamily="2" charset="-122"/>
              </a:rPr>
              <a:t>，</a:t>
            </a:r>
            <a:r>
              <a:rPr lang="en-US" altLang="zh-CN" sz="2000" b="0" i="0" u="none" strike="noStrike" baseline="0" dirty="0">
                <a:latin typeface="TimesNewRomanPSMT"/>
                <a:ea typeface="宋体" panose="02010600030101010101" pitchFamily="2" charset="-122"/>
              </a:rPr>
              <a:t>Coco </a:t>
            </a:r>
            <a:r>
              <a:rPr lang="zh-CN" altLang="en-US" sz="20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框架</a:t>
            </a:r>
            <a:r>
              <a:rPr lang="en-US" altLang="zh-CN" sz="2000" b="0" i="0" u="none" strike="noStrike" baseline="0" dirty="0">
                <a:latin typeface="TimesNewRomanPSMT"/>
                <a:ea typeface="宋体" panose="02010600030101010101" pitchFamily="2" charset="-122"/>
              </a:rPr>
              <a:t> </a:t>
            </a:r>
            <a:r>
              <a:rPr lang="zh-CN" altLang="en-US" sz="20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与</a:t>
            </a:r>
            <a:r>
              <a:rPr lang="en-US" altLang="zh-CN" sz="2000" b="0" i="0" u="none" strike="noStrike" baseline="0" dirty="0">
                <a:latin typeface="TimesNewRomanPSMT"/>
                <a:ea typeface="宋体" panose="02010600030101010101" pitchFamily="2" charset="-122"/>
              </a:rPr>
              <a:t>Quorum</a:t>
            </a:r>
            <a:r>
              <a:rPr lang="en-US" altLang="zh-CN" sz="2000" b="0" i="0" u="none" strike="noStrike" baseline="0" dirty="0">
                <a:latin typeface="TimesNewRomanPSMT"/>
              </a:rPr>
              <a:t> </a:t>
            </a:r>
            <a:r>
              <a:rPr lang="zh-CN" altLang="en-US" sz="2000" b="0" i="0" u="none" strike="noStrike" baseline="0" dirty="0">
                <a:latin typeface="TimesNewRomanPSMT"/>
              </a:rPr>
              <a:t>等</a:t>
            </a:r>
            <a:r>
              <a:rPr lang="zh-CN" altLang="en-US" sz="20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提供的隐私保护方案都有着一定的局限性。国内还没有支撑隐私保护的区块链底层</a:t>
            </a:r>
            <a:endParaRPr lang="en-US" altLang="zh-CN" sz="2000" b="0" i="0" u="none" strike="noStrike" baseline="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000" b="1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algn="l"/>
            <a:r>
              <a:rPr lang="zh-CN" altLang="en-US" sz="2000" b="1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评测系统：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评测区块链的开源评测框架</a:t>
            </a:r>
            <a:endParaRPr lang="en-US" altLang="zh-CN" sz="1800" b="0" i="0" u="none" strike="noStrike" baseline="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endParaRPr lang="en-US" altLang="zh-CN" sz="2000" b="1" dirty="0">
              <a:latin typeface="宋体" panose="02010600030101010101" pitchFamily="2" charset="-122"/>
            </a:endParaRPr>
          </a:p>
          <a:p>
            <a:pPr algn="l"/>
            <a:r>
              <a:rPr lang="zh-CN" altLang="en-US" sz="2000" b="1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底层数据库</a:t>
            </a:r>
            <a:r>
              <a:rPr lang="zh-CN" altLang="en-US" sz="2000" b="1" dirty="0"/>
              <a:t>：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需要支持高吞吐、高并发、丰富查询、权限控制、备份与恢复等特性的适合于企业级应用的数据库</a:t>
            </a:r>
            <a:endParaRPr lang="en-US" altLang="zh-CN" sz="1800" b="0" i="0" u="none" strike="noStrike" baseline="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endParaRPr lang="en-US" altLang="zh-CN" sz="2000" b="1" dirty="0"/>
          </a:p>
          <a:p>
            <a:pPr algn="l"/>
            <a:r>
              <a:rPr lang="zh-CN" altLang="en-US" sz="2000" b="1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智能合约：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智能合约支持更复杂的功能与数据结构</a:t>
            </a:r>
            <a:r>
              <a:rPr lang="en-US" altLang="zh-CN" sz="1800" b="0" i="0" u="none" strike="noStrike" baseline="0" dirty="0">
                <a:latin typeface="TimesNewRomanPSMT"/>
                <a:ea typeface="宋体" panose="02010600030101010101" pitchFamily="2" charset="-122"/>
              </a:rPr>
              <a:t>,</a:t>
            </a:r>
            <a:r>
              <a:rPr lang="zh-CN" altLang="en-US" sz="1800" b="0" i="0" u="none" strike="noStrike" baseline="0" dirty="0">
                <a:latin typeface="宋体" panose="02010600030101010101" pitchFamily="2" charset="-122"/>
                <a:ea typeface="宋体" panose="02010600030101010101" pitchFamily="2" charset="-122"/>
              </a:rPr>
              <a:t>同时还要确保执行结果的确定性以及合约语言的易用性</a:t>
            </a:r>
            <a:endParaRPr lang="en-US" altLang="zh-CN" sz="2000" b="1" dirty="0"/>
          </a:p>
          <a:p>
            <a:pPr algn="l"/>
            <a:r>
              <a:rPr lang="zh-CN" altLang="en-US" sz="2000" b="1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可治理性</a:t>
            </a:r>
          </a:p>
        </p:txBody>
      </p:sp>
      <p:pic>
        <p:nvPicPr>
          <p:cNvPr id="64514" name="Picture 2" descr="查看源图像">
            <a:extLst>
              <a:ext uri="{FF2B5EF4-FFF2-40B4-BE49-F238E27FC236}">
                <a16:creationId xmlns:a16="http://schemas.microsoft.com/office/drawing/2014/main" id="{3368F3A1-BE61-41F2-95E3-AC6805F0FD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2804" b="7982"/>
          <a:stretch/>
        </p:blipFill>
        <p:spPr bwMode="auto">
          <a:xfrm>
            <a:off x="4283967" y="764704"/>
            <a:ext cx="4823439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EA09E01-49F7-42FA-B210-938C55D588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742" y="5013176"/>
            <a:ext cx="3816424" cy="144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20288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2552"/>
  <p:tag name="MH_LIBRARY" val="GRAPHIC"/>
  <p:tag name="MH_TYPE" val="Other"/>
  <p:tag name="MH_ORDER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2552"/>
  <p:tag name="MH_LIBRARY" val="GRAPHIC"/>
  <p:tag name="MH_TYPE" val="Other"/>
  <p:tag name="MH_ORDER" val="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2552"/>
  <p:tag name="MH_LIBRARY" val="GRAPHIC"/>
  <p:tag name="MH_TYPE" val="Other"/>
  <p:tag name="MH_ORDER" val="1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112552"/>
  <p:tag name="MH_LIBRARY" val="GRAPHIC"/>
  <p:tag name="MH_TYPE" val="Other"/>
  <p:tag name="MH_ORDER" val="1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948</Words>
  <Application>Microsoft Office PowerPoint</Application>
  <PresentationFormat>全屏显示(4:3)</PresentationFormat>
  <Paragraphs>173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Calibri</vt:lpstr>
      <vt:lpstr>微软雅黑</vt:lpstr>
      <vt:lpstr>Roboto Bold</vt:lpstr>
      <vt:lpstr>+mn-ea</vt:lpstr>
      <vt:lpstr>KaiTi</vt:lpstr>
      <vt:lpstr>+mn-lt</vt:lpstr>
      <vt:lpstr>Wingdings</vt:lpstr>
      <vt:lpstr>Impact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bj</dc:creator>
  <cp:lastModifiedBy>Lee Mingche</cp:lastModifiedBy>
  <cp:revision>419</cp:revision>
  <dcterms:created xsi:type="dcterms:W3CDTF">2013-10-30T09:04:50Z</dcterms:created>
  <dcterms:modified xsi:type="dcterms:W3CDTF">2020-09-09T15:38:18Z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

<file path=docProps/thumbnail.jpeg>
</file>